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emf" ContentType="image/x-em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0690800" cy="40690800"/>
  <p:notesSz cx="6858000" cy="9144000"/>
  <p:defaultTextStyle>
    <a:defPPr>
      <a:defRPr lang="en-US"/>
    </a:defPPr>
    <a:lvl1pPr marL="0" algn="l" defTabSz="3906317" rtl="0" eaLnBrk="1" latinLnBrk="0" hangingPunct="1">
      <a:defRPr sz="7690" kern="1200">
        <a:solidFill>
          <a:schemeClr val="tx1"/>
        </a:solidFill>
        <a:latin typeface="+mn-lt"/>
        <a:ea typeface="+mn-ea"/>
        <a:cs typeface="+mn-cs"/>
      </a:defRPr>
    </a:lvl1pPr>
    <a:lvl2pPr marL="1953158" algn="l" defTabSz="3906317" rtl="0" eaLnBrk="1" latinLnBrk="0" hangingPunct="1">
      <a:defRPr sz="7690" kern="1200">
        <a:solidFill>
          <a:schemeClr val="tx1"/>
        </a:solidFill>
        <a:latin typeface="+mn-lt"/>
        <a:ea typeface="+mn-ea"/>
        <a:cs typeface="+mn-cs"/>
      </a:defRPr>
    </a:lvl2pPr>
    <a:lvl3pPr marL="3906317" algn="l" defTabSz="3906317" rtl="0" eaLnBrk="1" latinLnBrk="0" hangingPunct="1">
      <a:defRPr sz="7690" kern="1200">
        <a:solidFill>
          <a:schemeClr val="tx1"/>
        </a:solidFill>
        <a:latin typeface="+mn-lt"/>
        <a:ea typeface="+mn-ea"/>
        <a:cs typeface="+mn-cs"/>
      </a:defRPr>
    </a:lvl3pPr>
    <a:lvl4pPr marL="5859475" algn="l" defTabSz="3906317" rtl="0" eaLnBrk="1" latinLnBrk="0" hangingPunct="1">
      <a:defRPr sz="7690" kern="1200">
        <a:solidFill>
          <a:schemeClr val="tx1"/>
        </a:solidFill>
        <a:latin typeface="+mn-lt"/>
        <a:ea typeface="+mn-ea"/>
        <a:cs typeface="+mn-cs"/>
      </a:defRPr>
    </a:lvl4pPr>
    <a:lvl5pPr marL="7812634" algn="l" defTabSz="3906317" rtl="0" eaLnBrk="1" latinLnBrk="0" hangingPunct="1">
      <a:defRPr sz="7690" kern="1200">
        <a:solidFill>
          <a:schemeClr val="tx1"/>
        </a:solidFill>
        <a:latin typeface="+mn-lt"/>
        <a:ea typeface="+mn-ea"/>
        <a:cs typeface="+mn-cs"/>
      </a:defRPr>
    </a:lvl5pPr>
    <a:lvl6pPr marL="9765792" algn="l" defTabSz="3906317" rtl="0" eaLnBrk="1" latinLnBrk="0" hangingPunct="1">
      <a:defRPr sz="7690" kern="1200">
        <a:solidFill>
          <a:schemeClr val="tx1"/>
        </a:solidFill>
        <a:latin typeface="+mn-lt"/>
        <a:ea typeface="+mn-ea"/>
        <a:cs typeface="+mn-cs"/>
      </a:defRPr>
    </a:lvl6pPr>
    <a:lvl7pPr marL="11718950" algn="l" defTabSz="3906317" rtl="0" eaLnBrk="1" latinLnBrk="0" hangingPunct="1">
      <a:defRPr sz="7690" kern="1200">
        <a:solidFill>
          <a:schemeClr val="tx1"/>
        </a:solidFill>
        <a:latin typeface="+mn-lt"/>
        <a:ea typeface="+mn-ea"/>
        <a:cs typeface="+mn-cs"/>
      </a:defRPr>
    </a:lvl7pPr>
    <a:lvl8pPr marL="13672109" algn="l" defTabSz="3906317" rtl="0" eaLnBrk="1" latinLnBrk="0" hangingPunct="1">
      <a:defRPr sz="7690" kern="1200">
        <a:solidFill>
          <a:schemeClr val="tx1"/>
        </a:solidFill>
        <a:latin typeface="+mn-lt"/>
        <a:ea typeface="+mn-ea"/>
        <a:cs typeface="+mn-cs"/>
      </a:defRPr>
    </a:lvl8pPr>
    <a:lvl9pPr marL="15625267" algn="l" defTabSz="3906317" rtl="0" eaLnBrk="1" latinLnBrk="0" hangingPunct="1">
      <a:defRPr sz="7690" kern="1200">
        <a:solidFill>
          <a:schemeClr val="tx1"/>
        </a:solidFill>
        <a:latin typeface="+mn-lt"/>
        <a:ea typeface="+mn-ea"/>
        <a:cs typeface="+mn-cs"/>
      </a:defRPr>
    </a:lvl9pPr>
  </p:defaultTextStyle>
  <p:extLst>
    <p:ext uri="{EFAFB233-063F-42B5-8137-9DF3F51BA10A}">
      <p15:sldGuideLst xmlns:p15="http://schemas.microsoft.com/office/powerpoint/2012/main">
        <p15:guide id="2" pos="12816" userDrawn="1">
          <p15:clr>
            <a:srgbClr val="A4A3A4"/>
          </p15:clr>
        </p15:guide>
        <p15:guide id="3" orient="horz" pos="136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2855"/>
    <a:srgbClr val="004C97"/>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027"/>
    <p:restoredTop sz="94647"/>
  </p:normalViewPr>
  <p:slideViewPr>
    <p:cSldViewPr snapToObjects="1" showGuides="1">
      <p:cViewPr>
        <p:scale>
          <a:sx n="24" d="100"/>
          <a:sy n="24" d="100"/>
        </p:scale>
        <p:origin x="3224" y="200"/>
      </p:cViewPr>
      <p:guideLst>
        <p:guide pos="12816"/>
        <p:guide orient="horz" pos="136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presProps" Target="presProps.xml"/><Relationship Id="rId5" Type="http://schemas.openxmlformats.org/officeDocument/2006/relationships/viewProps" Target="viewProps.xml"/><Relationship Id="rId6" Type="http://schemas.openxmlformats.org/officeDocument/2006/relationships/theme" Target="theme/theme1.xml"/><Relationship Id="rId7"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4DA01D-9ABD-0540-9805-7A0B38D20862}" type="datetimeFigureOut">
              <a:rPr lang="en-US" smtClean="0"/>
              <a:t>7/28/16</a:t>
            </a:fld>
            <a:endParaRPr lang="en-US" dirty="0"/>
          </a:p>
        </p:txBody>
      </p:sp>
      <p:sp>
        <p:nvSpPr>
          <p:cNvPr id="4" name="Slide Image Placeholder 3"/>
          <p:cNvSpPr>
            <a:spLocks noGrp="1" noRot="1" noChangeAspect="1"/>
          </p:cNvSpPr>
          <p:nvPr>
            <p:ph type="sldImg" idx="2"/>
          </p:nvPr>
        </p:nvSpPr>
        <p:spPr>
          <a:xfrm>
            <a:off x="1885950" y="1143000"/>
            <a:ext cx="30861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DD8B731-61CB-774C-A7BD-CE3582292DC1}" type="slidenum">
              <a:rPr lang="en-US" smtClean="0"/>
              <a:t>‹#›</a:t>
            </a:fld>
            <a:endParaRPr lang="en-US" dirty="0"/>
          </a:p>
        </p:txBody>
      </p:sp>
    </p:spTree>
    <p:extLst>
      <p:ext uri="{BB962C8B-B14F-4D97-AF65-F5344CB8AC3E}">
        <p14:creationId xmlns:p14="http://schemas.microsoft.com/office/powerpoint/2010/main" val="46060922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DD8B731-61CB-774C-A7BD-CE3582292DC1}" type="slidenum">
              <a:rPr lang="en-US" smtClean="0"/>
              <a:t>1</a:t>
            </a:fld>
            <a:endParaRPr lang="en-US" dirty="0"/>
          </a:p>
        </p:txBody>
      </p:sp>
    </p:spTree>
    <p:extLst>
      <p:ext uri="{BB962C8B-B14F-4D97-AF65-F5344CB8AC3E}">
        <p14:creationId xmlns:p14="http://schemas.microsoft.com/office/powerpoint/2010/main" val="19281639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051810" y="6659354"/>
            <a:ext cx="34587180" cy="14166427"/>
          </a:xfrm>
        </p:spPr>
        <p:txBody>
          <a:bodyPr anchor="b"/>
          <a:lstStyle>
            <a:lvl1pPr algn="ctr">
              <a:defRPr sz="26700"/>
            </a:lvl1pPr>
          </a:lstStyle>
          <a:p>
            <a:r>
              <a:rPr lang="en-US" smtClean="0"/>
              <a:t>Click to edit Master title style</a:t>
            </a:r>
            <a:endParaRPr lang="en-US" dirty="0"/>
          </a:p>
        </p:txBody>
      </p:sp>
      <p:sp>
        <p:nvSpPr>
          <p:cNvPr id="3" name="Subtitle 2"/>
          <p:cNvSpPr>
            <a:spLocks noGrp="1"/>
          </p:cNvSpPr>
          <p:nvPr>
            <p:ph type="subTitle" idx="1"/>
          </p:nvPr>
        </p:nvSpPr>
        <p:spPr>
          <a:xfrm>
            <a:off x="5086350" y="21372092"/>
            <a:ext cx="30518100" cy="9824188"/>
          </a:xfrm>
        </p:spPr>
        <p:txBody>
          <a:bodyPr/>
          <a:lstStyle>
            <a:lvl1pPr marL="0" indent="0" algn="ctr">
              <a:buNone/>
              <a:defRPr sz="10680"/>
            </a:lvl1pPr>
            <a:lvl2pPr marL="2034540" indent="0" algn="ctr">
              <a:buNone/>
              <a:defRPr sz="8900"/>
            </a:lvl2pPr>
            <a:lvl3pPr marL="4069080" indent="0" algn="ctr">
              <a:buNone/>
              <a:defRPr sz="8010"/>
            </a:lvl3pPr>
            <a:lvl4pPr marL="6103620" indent="0" algn="ctr">
              <a:buNone/>
              <a:defRPr sz="7120"/>
            </a:lvl4pPr>
            <a:lvl5pPr marL="8138160" indent="0" algn="ctr">
              <a:buNone/>
              <a:defRPr sz="7120"/>
            </a:lvl5pPr>
            <a:lvl6pPr marL="10172700" indent="0" algn="ctr">
              <a:buNone/>
              <a:defRPr sz="7120"/>
            </a:lvl6pPr>
            <a:lvl7pPr marL="12207240" indent="0" algn="ctr">
              <a:buNone/>
              <a:defRPr sz="7120"/>
            </a:lvl7pPr>
            <a:lvl8pPr marL="14241780" indent="0" algn="ctr">
              <a:buNone/>
              <a:defRPr sz="7120"/>
            </a:lvl8pPr>
            <a:lvl9pPr marL="16276320" indent="0" algn="ctr">
              <a:buNone/>
              <a:defRPr sz="712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12D061CC-1A49-E84A-8B84-A16C1388C84E}" type="datetimeFigureOut">
              <a:rPr lang="en-US" smtClean="0"/>
              <a:t>7/28/16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1875924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061CC-1A49-E84A-8B84-A16C1388C84E}" type="datetimeFigureOut">
              <a:rPr lang="en-US" smtClean="0"/>
              <a:t>7/28/16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3575794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9119356" y="2166408"/>
            <a:ext cx="8773954" cy="34483572"/>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2797495" y="2166408"/>
            <a:ext cx="25813226" cy="34483572"/>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061CC-1A49-E84A-8B84-A16C1388C84E}" type="datetimeFigureOut">
              <a:rPr lang="en-US" smtClean="0"/>
              <a:t>7/28/16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1793785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2D061CC-1A49-E84A-8B84-A16C1388C84E}" type="datetimeFigureOut">
              <a:rPr lang="en-US" smtClean="0"/>
              <a:t>7/28/16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1532247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776302" y="10144454"/>
            <a:ext cx="35095815" cy="16926240"/>
          </a:xfrm>
        </p:spPr>
        <p:txBody>
          <a:bodyPr anchor="b"/>
          <a:lstStyle>
            <a:lvl1pPr>
              <a:defRPr sz="26700"/>
            </a:lvl1pPr>
          </a:lstStyle>
          <a:p>
            <a:r>
              <a:rPr lang="en-US" smtClean="0"/>
              <a:t>Click to edit Master title style</a:t>
            </a:r>
            <a:endParaRPr lang="en-US" dirty="0"/>
          </a:p>
        </p:txBody>
      </p:sp>
      <p:sp>
        <p:nvSpPr>
          <p:cNvPr id="3" name="Text Placeholder 2"/>
          <p:cNvSpPr>
            <a:spLocks noGrp="1"/>
          </p:cNvSpPr>
          <p:nvPr>
            <p:ph type="body" idx="1"/>
          </p:nvPr>
        </p:nvSpPr>
        <p:spPr>
          <a:xfrm>
            <a:off x="2776302" y="27230822"/>
            <a:ext cx="35095815" cy="8901110"/>
          </a:xfrm>
        </p:spPr>
        <p:txBody>
          <a:bodyPr/>
          <a:lstStyle>
            <a:lvl1pPr marL="0" indent="0">
              <a:buNone/>
              <a:defRPr sz="10680">
                <a:solidFill>
                  <a:schemeClr val="tx1"/>
                </a:solidFill>
              </a:defRPr>
            </a:lvl1pPr>
            <a:lvl2pPr marL="2034540" indent="0">
              <a:buNone/>
              <a:defRPr sz="8900">
                <a:solidFill>
                  <a:schemeClr val="tx1">
                    <a:tint val="75000"/>
                  </a:schemeClr>
                </a:solidFill>
              </a:defRPr>
            </a:lvl2pPr>
            <a:lvl3pPr marL="4069080" indent="0">
              <a:buNone/>
              <a:defRPr sz="8010">
                <a:solidFill>
                  <a:schemeClr val="tx1">
                    <a:tint val="75000"/>
                  </a:schemeClr>
                </a:solidFill>
              </a:defRPr>
            </a:lvl3pPr>
            <a:lvl4pPr marL="6103620" indent="0">
              <a:buNone/>
              <a:defRPr sz="7120">
                <a:solidFill>
                  <a:schemeClr val="tx1">
                    <a:tint val="75000"/>
                  </a:schemeClr>
                </a:solidFill>
              </a:defRPr>
            </a:lvl4pPr>
            <a:lvl5pPr marL="8138160" indent="0">
              <a:buNone/>
              <a:defRPr sz="7120">
                <a:solidFill>
                  <a:schemeClr val="tx1">
                    <a:tint val="75000"/>
                  </a:schemeClr>
                </a:solidFill>
              </a:defRPr>
            </a:lvl5pPr>
            <a:lvl6pPr marL="10172700" indent="0">
              <a:buNone/>
              <a:defRPr sz="7120">
                <a:solidFill>
                  <a:schemeClr val="tx1">
                    <a:tint val="75000"/>
                  </a:schemeClr>
                </a:solidFill>
              </a:defRPr>
            </a:lvl6pPr>
            <a:lvl7pPr marL="12207240" indent="0">
              <a:buNone/>
              <a:defRPr sz="7120">
                <a:solidFill>
                  <a:schemeClr val="tx1">
                    <a:tint val="75000"/>
                  </a:schemeClr>
                </a:solidFill>
              </a:defRPr>
            </a:lvl7pPr>
            <a:lvl8pPr marL="14241780" indent="0">
              <a:buNone/>
              <a:defRPr sz="7120">
                <a:solidFill>
                  <a:schemeClr val="tx1">
                    <a:tint val="75000"/>
                  </a:schemeClr>
                </a:solidFill>
              </a:defRPr>
            </a:lvl8pPr>
            <a:lvl9pPr marL="16276320" indent="0">
              <a:buNone/>
              <a:defRPr sz="712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2D061CC-1A49-E84A-8B84-A16C1388C84E}" type="datetimeFigureOut">
              <a:rPr lang="en-US" smtClean="0"/>
              <a:t>7/28/16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2076859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2797493" y="10832042"/>
            <a:ext cx="17293590" cy="2581793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0599718" y="10832042"/>
            <a:ext cx="17293590" cy="2581793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12D061CC-1A49-E84A-8B84-A16C1388C84E}" type="datetimeFigureOut">
              <a:rPr lang="en-US" smtClean="0"/>
              <a:t>7/28/16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7098642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02792" y="2166417"/>
            <a:ext cx="35095815" cy="786500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2802797" y="9974900"/>
            <a:ext cx="17214113" cy="4888545"/>
          </a:xfrm>
        </p:spPr>
        <p:txBody>
          <a:bodyPr anchor="b"/>
          <a:lstStyle>
            <a:lvl1pPr marL="0" indent="0">
              <a:buNone/>
              <a:defRPr sz="10680" b="1"/>
            </a:lvl1pPr>
            <a:lvl2pPr marL="2034540" indent="0">
              <a:buNone/>
              <a:defRPr sz="8900" b="1"/>
            </a:lvl2pPr>
            <a:lvl3pPr marL="4069080" indent="0">
              <a:buNone/>
              <a:defRPr sz="8010" b="1"/>
            </a:lvl3pPr>
            <a:lvl4pPr marL="6103620" indent="0">
              <a:buNone/>
              <a:defRPr sz="7120" b="1"/>
            </a:lvl4pPr>
            <a:lvl5pPr marL="8138160" indent="0">
              <a:buNone/>
              <a:defRPr sz="7120" b="1"/>
            </a:lvl5pPr>
            <a:lvl6pPr marL="10172700" indent="0">
              <a:buNone/>
              <a:defRPr sz="7120" b="1"/>
            </a:lvl6pPr>
            <a:lvl7pPr marL="12207240" indent="0">
              <a:buNone/>
              <a:defRPr sz="7120" b="1"/>
            </a:lvl7pPr>
            <a:lvl8pPr marL="14241780" indent="0">
              <a:buNone/>
              <a:defRPr sz="7120" b="1"/>
            </a:lvl8pPr>
            <a:lvl9pPr marL="16276320" indent="0">
              <a:buNone/>
              <a:defRPr sz="7120" b="1"/>
            </a:lvl9pPr>
          </a:lstStyle>
          <a:p>
            <a:pPr lvl="0"/>
            <a:r>
              <a:rPr lang="en-US" smtClean="0"/>
              <a:t>Click to edit Master text styles</a:t>
            </a:r>
          </a:p>
        </p:txBody>
      </p:sp>
      <p:sp>
        <p:nvSpPr>
          <p:cNvPr id="4" name="Content Placeholder 3"/>
          <p:cNvSpPr>
            <a:spLocks noGrp="1"/>
          </p:cNvSpPr>
          <p:nvPr>
            <p:ph sz="half" idx="2"/>
          </p:nvPr>
        </p:nvSpPr>
        <p:spPr>
          <a:xfrm>
            <a:off x="2802797" y="14863445"/>
            <a:ext cx="17214113" cy="218618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0599720" y="9974900"/>
            <a:ext cx="17298890" cy="4888545"/>
          </a:xfrm>
        </p:spPr>
        <p:txBody>
          <a:bodyPr anchor="b"/>
          <a:lstStyle>
            <a:lvl1pPr marL="0" indent="0">
              <a:buNone/>
              <a:defRPr sz="10680" b="1"/>
            </a:lvl1pPr>
            <a:lvl2pPr marL="2034540" indent="0">
              <a:buNone/>
              <a:defRPr sz="8900" b="1"/>
            </a:lvl2pPr>
            <a:lvl3pPr marL="4069080" indent="0">
              <a:buNone/>
              <a:defRPr sz="8010" b="1"/>
            </a:lvl3pPr>
            <a:lvl4pPr marL="6103620" indent="0">
              <a:buNone/>
              <a:defRPr sz="7120" b="1"/>
            </a:lvl4pPr>
            <a:lvl5pPr marL="8138160" indent="0">
              <a:buNone/>
              <a:defRPr sz="7120" b="1"/>
            </a:lvl5pPr>
            <a:lvl6pPr marL="10172700" indent="0">
              <a:buNone/>
              <a:defRPr sz="7120" b="1"/>
            </a:lvl6pPr>
            <a:lvl7pPr marL="12207240" indent="0">
              <a:buNone/>
              <a:defRPr sz="7120" b="1"/>
            </a:lvl7pPr>
            <a:lvl8pPr marL="14241780" indent="0">
              <a:buNone/>
              <a:defRPr sz="7120" b="1"/>
            </a:lvl8pPr>
            <a:lvl9pPr marL="16276320" indent="0">
              <a:buNone/>
              <a:defRPr sz="7120" b="1"/>
            </a:lvl9pPr>
          </a:lstStyle>
          <a:p>
            <a:pPr lvl="0"/>
            <a:r>
              <a:rPr lang="en-US" smtClean="0"/>
              <a:t>Click to edit Master text styles</a:t>
            </a:r>
          </a:p>
        </p:txBody>
      </p:sp>
      <p:sp>
        <p:nvSpPr>
          <p:cNvPr id="6" name="Content Placeholder 5"/>
          <p:cNvSpPr>
            <a:spLocks noGrp="1"/>
          </p:cNvSpPr>
          <p:nvPr>
            <p:ph sz="quarter" idx="4"/>
          </p:nvPr>
        </p:nvSpPr>
        <p:spPr>
          <a:xfrm>
            <a:off x="20599720" y="14863445"/>
            <a:ext cx="17298890" cy="218618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2D061CC-1A49-E84A-8B84-A16C1388C84E}" type="datetimeFigureOut">
              <a:rPr lang="en-US" smtClean="0"/>
              <a:t>7/28/16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626889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12D061CC-1A49-E84A-8B84-A16C1388C84E}" type="datetimeFigureOut">
              <a:rPr lang="en-US" smtClean="0"/>
              <a:t>7/28/16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3464309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2D061CC-1A49-E84A-8B84-A16C1388C84E}" type="datetimeFigureOut">
              <a:rPr lang="en-US" smtClean="0"/>
              <a:t>7/28/16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4292503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02793" y="2712720"/>
            <a:ext cx="13123842" cy="9494520"/>
          </a:xfrm>
        </p:spPr>
        <p:txBody>
          <a:bodyPr anchor="b"/>
          <a:lstStyle>
            <a:lvl1pPr>
              <a:defRPr sz="14240"/>
            </a:lvl1pPr>
          </a:lstStyle>
          <a:p>
            <a:r>
              <a:rPr lang="en-US" smtClean="0"/>
              <a:t>Click to edit Master title style</a:t>
            </a:r>
            <a:endParaRPr lang="en-US" dirty="0"/>
          </a:p>
        </p:txBody>
      </p:sp>
      <p:sp>
        <p:nvSpPr>
          <p:cNvPr id="3" name="Content Placeholder 2"/>
          <p:cNvSpPr>
            <a:spLocks noGrp="1"/>
          </p:cNvSpPr>
          <p:nvPr>
            <p:ph idx="1"/>
          </p:nvPr>
        </p:nvSpPr>
        <p:spPr>
          <a:xfrm>
            <a:off x="17298890" y="5858730"/>
            <a:ext cx="20599718" cy="28916842"/>
          </a:xfrm>
        </p:spPr>
        <p:txBody>
          <a:bodyPr/>
          <a:lstStyle>
            <a:lvl1pPr>
              <a:defRPr sz="14240"/>
            </a:lvl1pPr>
            <a:lvl2pPr>
              <a:defRPr sz="12460"/>
            </a:lvl2pPr>
            <a:lvl3pPr>
              <a:defRPr sz="10680"/>
            </a:lvl3pPr>
            <a:lvl4pPr>
              <a:defRPr sz="8900"/>
            </a:lvl4pPr>
            <a:lvl5pPr>
              <a:defRPr sz="8900"/>
            </a:lvl5pPr>
            <a:lvl6pPr>
              <a:defRPr sz="8900"/>
            </a:lvl6pPr>
            <a:lvl7pPr>
              <a:defRPr sz="8900"/>
            </a:lvl7pPr>
            <a:lvl8pPr>
              <a:defRPr sz="8900"/>
            </a:lvl8pPr>
            <a:lvl9pPr>
              <a:defRPr sz="89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2802793" y="12207240"/>
            <a:ext cx="13123842" cy="22615422"/>
          </a:xfrm>
        </p:spPr>
        <p:txBody>
          <a:bodyPr/>
          <a:lstStyle>
            <a:lvl1pPr marL="0" indent="0">
              <a:buNone/>
              <a:defRPr sz="7120"/>
            </a:lvl1pPr>
            <a:lvl2pPr marL="2034540" indent="0">
              <a:buNone/>
              <a:defRPr sz="6230"/>
            </a:lvl2pPr>
            <a:lvl3pPr marL="4069080" indent="0">
              <a:buNone/>
              <a:defRPr sz="5340"/>
            </a:lvl3pPr>
            <a:lvl4pPr marL="6103620" indent="0">
              <a:buNone/>
              <a:defRPr sz="4450"/>
            </a:lvl4pPr>
            <a:lvl5pPr marL="8138160" indent="0">
              <a:buNone/>
              <a:defRPr sz="4450"/>
            </a:lvl5pPr>
            <a:lvl6pPr marL="10172700" indent="0">
              <a:buNone/>
              <a:defRPr sz="4450"/>
            </a:lvl6pPr>
            <a:lvl7pPr marL="12207240" indent="0">
              <a:buNone/>
              <a:defRPr sz="4450"/>
            </a:lvl7pPr>
            <a:lvl8pPr marL="14241780" indent="0">
              <a:buNone/>
              <a:defRPr sz="4450"/>
            </a:lvl8pPr>
            <a:lvl9pPr marL="16276320" indent="0">
              <a:buNone/>
              <a:defRPr sz="44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D061CC-1A49-E84A-8B84-A16C1388C84E}" type="datetimeFigureOut">
              <a:rPr lang="en-US" smtClean="0"/>
              <a:t>7/28/16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80666261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02793" y="2712720"/>
            <a:ext cx="13123842" cy="9494520"/>
          </a:xfrm>
        </p:spPr>
        <p:txBody>
          <a:bodyPr anchor="b"/>
          <a:lstStyle>
            <a:lvl1pPr>
              <a:defRPr sz="1424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7298890" y="5858730"/>
            <a:ext cx="20599718" cy="28916842"/>
          </a:xfrm>
        </p:spPr>
        <p:txBody>
          <a:bodyPr anchor="t"/>
          <a:lstStyle>
            <a:lvl1pPr marL="0" indent="0">
              <a:buNone/>
              <a:defRPr sz="14240"/>
            </a:lvl1pPr>
            <a:lvl2pPr marL="2034540" indent="0">
              <a:buNone/>
              <a:defRPr sz="12460"/>
            </a:lvl2pPr>
            <a:lvl3pPr marL="4069080" indent="0">
              <a:buNone/>
              <a:defRPr sz="10680"/>
            </a:lvl3pPr>
            <a:lvl4pPr marL="6103620" indent="0">
              <a:buNone/>
              <a:defRPr sz="8900"/>
            </a:lvl4pPr>
            <a:lvl5pPr marL="8138160" indent="0">
              <a:buNone/>
              <a:defRPr sz="8900"/>
            </a:lvl5pPr>
            <a:lvl6pPr marL="10172700" indent="0">
              <a:buNone/>
              <a:defRPr sz="8900"/>
            </a:lvl6pPr>
            <a:lvl7pPr marL="12207240" indent="0">
              <a:buNone/>
              <a:defRPr sz="8900"/>
            </a:lvl7pPr>
            <a:lvl8pPr marL="14241780" indent="0">
              <a:buNone/>
              <a:defRPr sz="8900"/>
            </a:lvl8pPr>
            <a:lvl9pPr marL="16276320" indent="0">
              <a:buNone/>
              <a:defRPr sz="8900"/>
            </a:lvl9pPr>
          </a:lstStyle>
          <a:p>
            <a:r>
              <a:rPr lang="en-US" dirty="0" smtClean="0"/>
              <a:t>Drag picture to placeholder or click icon to add</a:t>
            </a:r>
            <a:endParaRPr lang="en-US" dirty="0"/>
          </a:p>
        </p:txBody>
      </p:sp>
      <p:sp>
        <p:nvSpPr>
          <p:cNvPr id="4" name="Text Placeholder 3"/>
          <p:cNvSpPr>
            <a:spLocks noGrp="1"/>
          </p:cNvSpPr>
          <p:nvPr>
            <p:ph type="body" sz="half" idx="2"/>
          </p:nvPr>
        </p:nvSpPr>
        <p:spPr>
          <a:xfrm>
            <a:off x="2802793" y="12207240"/>
            <a:ext cx="13123842" cy="22615422"/>
          </a:xfrm>
        </p:spPr>
        <p:txBody>
          <a:bodyPr/>
          <a:lstStyle>
            <a:lvl1pPr marL="0" indent="0">
              <a:buNone/>
              <a:defRPr sz="7120"/>
            </a:lvl1pPr>
            <a:lvl2pPr marL="2034540" indent="0">
              <a:buNone/>
              <a:defRPr sz="6230"/>
            </a:lvl2pPr>
            <a:lvl3pPr marL="4069080" indent="0">
              <a:buNone/>
              <a:defRPr sz="5340"/>
            </a:lvl3pPr>
            <a:lvl4pPr marL="6103620" indent="0">
              <a:buNone/>
              <a:defRPr sz="4450"/>
            </a:lvl4pPr>
            <a:lvl5pPr marL="8138160" indent="0">
              <a:buNone/>
              <a:defRPr sz="4450"/>
            </a:lvl5pPr>
            <a:lvl6pPr marL="10172700" indent="0">
              <a:buNone/>
              <a:defRPr sz="4450"/>
            </a:lvl6pPr>
            <a:lvl7pPr marL="12207240" indent="0">
              <a:buNone/>
              <a:defRPr sz="4450"/>
            </a:lvl7pPr>
            <a:lvl8pPr marL="14241780" indent="0">
              <a:buNone/>
              <a:defRPr sz="4450"/>
            </a:lvl8pPr>
            <a:lvl9pPr marL="16276320" indent="0">
              <a:buNone/>
              <a:defRPr sz="445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2D061CC-1A49-E84A-8B84-A16C1388C84E}" type="datetimeFigureOut">
              <a:rPr lang="en-US" smtClean="0"/>
              <a:t>7/28/16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75878D4-17D7-1544-A55E-4DE291045419}" type="slidenum">
              <a:rPr lang="en-US" smtClean="0"/>
              <a:t>‹#›</a:t>
            </a:fld>
            <a:endParaRPr lang="en-US" dirty="0"/>
          </a:p>
        </p:txBody>
      </p:sp>
    </p:spTree>
    <p:extLst>
      <p:ext uri="{BB962C8B-B14F-4D97-AF65-F5344CB8AC3E}">
        <p14:creationId xmlns:p14="http://schemas.microsoft.com/office/powerpoint/2010/main" val="130726856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797493" y="2166417"/>
            <a:ext cx="35095815" cy="7865007"/>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2797493" y="10832042"/>
            <a:ext cx="35095815" cy="25817939"/>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2797493" y="37714352"/>
            <a:ext cx="9155430" cy="2166408"/>
          </a:xfrm>
          <a:prstGeom prst="rect">
            <a:avLst/>
          </a:prstGeom>
        </p:spPr>
        <p:txBody>
          <a:bodyPr vert="horz" lIns="91440" tIns="45720" rIns="91440" bIns="45720" rtlCol="0" anchor="ctr"/>
          <a:lstStyle>
            <a:lvl1pPr algn="l">
              <a:defRPr sz="5340">
                <a:solidFill>
                  <a:schemeClr val="tx1">
                    <a:tint val="75000"/>
                  </a:schemeClr>
                </a:solidFill>
              </a:defRPr>
            </a:lvl1pPr>
          </a:lstStyle>
          <a:p>
            <a:fld id="{12D061CC-1A49-E84A-8B84-A16C1388C84E}" type="datetimeFigureOut">
              <a:rPr lang="en-US" smtClean="0"/>
              <a:t>7/28/16</a:t>
            </a:fld>
            <a:endParaRPr lang="en-US" dirty="0"/>
          </a:p>
        </p:txBody>
      </p:sp>
      <p:sp>
        <p:nvSpPr>
          <p:cNvPr id="5" name="Footer Placeholder 4"/>
          <p:cNvSpPr>
            <a:spLocks noGrp="1"/>
          </p:cNvSpPr>
          <p:nvPr>
            <p:ph type="ftr" sz="quarter" idx="3"/>
          </p:nvPr>
        </p:nvSpPr>
        <p:spPr>
          <a:xfrm>
            <a:off x="13478828" y="37714352"/>
            <a:ext cx="13733145" cy="2166408"/>
          </a:xfrm>
          <a:prstGeom prst="rect">
            <a:avLst/>
          </a:prstGeom>
        </p:spPr>
        <p:txBody>
          <a:bodyPr vert="horz" lIns="91440" tIns="45720" rIns="91440" bIns="45720" rtlCol="0" anchor="ctr"/>
          <a:lstStyle>
            <a:lvl1pPr algn="ctr">
              <a:defRPr sz="534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28737878" y="37714352"/>
            <a:ext cx="9155430" cy="2166408"/>
          </a:xfrm>
          <a:prstGeom prst="rect">
            <a:avLst/>
          </a:prstGeom>
        </p:spPr>
        <p:txBody>
          <a:bodyPr vert="horz" lIns="91440" tIns="45720" rIns="91440" bIns="45720" rtlCol="0" anchor="ctr"/>
          <a:lstStyle>
            <a:lvl1pPr algn="r">
              <a:defRPr sz="5340">
                <a:solidFill>
                  <a:schemeClr val="tx1">
                    <a:tint val="75000"/>
                  </a:schemeClr>
                </a:solidFill>
              </a:defRPr>
            </a:lvl1pPr>
          </a:lstStyle>
          <a:p>
            <a:fld id="{475878D4-17D7-1544-A55E-4DE291045419}" type="slidenum">
              <a:rPr lang="en-US" smtClean="0"/>
              <a:t>‹#›</a:t>
            </a:fld>
            <a:endParaRPr lang="en-US" dirty="0"/>
          </a:p>
        </p:txBody>
      </p:sp>
    </p:spTree>
    <p:extLst>
      <p:ext uri="{BB962C8B-B14F-4D97-AF65-F5344CB8AC3E}">
        <p14:creationId xmlns:p14="http://schemas.microsoft.com/office/powerpoint/2010/main" val="203958598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069080" rtl="0" eaLnBrk="1" latinLnBrk="0" hangingPunct="1">
        <a:lnSpc>
          <a:spcPct val="90000"/>
        </a:lnSpc>
        <a:spcBef>
          <a:spcPct val="0"/>
        </a:spcBef>
        <a:buNone/>
        <a:defRPr sz="19580" kern="1200">
          <a:solidFill>
            <a:schemeClr val="tx1"/>
          </a:solidFill>
          <a:latin typeface="+mj-lt"/>
          <a:ea typeface="+mj-ea"/>
          <a:cs typeface="+mj-cs"/>
        </a:defRPr>
      </a:lvl1pPr>
    </p:titleStyle>
    <p:bodyStyle>
      <a:lvl1pPr marL="1017270" indent="-1017270" algn="l" defTabSz="4069080" rtl="0" eaLnBrk="1" latinLnBrk="0" hangingPunct="1">
        <a:lnSpc>
          <a:spcPct val="90000"/>
        </a:lnSpc>
        <a:spcBef>
          <a:spcPts val="4450"/>
        </a:spcBef>
        <a:buFont typeface="Arial" panose="020B0604020202020204" pitchFamily="34" charset="0"/>
        <a:buChar char="•"/>
        <a:defRPr sz="12460" kern="1200">
          <a:solidFill>
            <a:schemeClr val="tx1"/>
          </a:solidFill>
          <a:latin typeface="+mn-lt"/>
          <a:ea typeface="+mn-ea"/>
          <a:cs typeface="+mn-cs"/>
        </a:defRPr>
      </a:lvl1pPr>
      <a:lvl2pPr marL="3051810" indent="-1017270" algn="l" defTabSz="4069080" rtl="0" eaLnBrk="1" latinLnBrk="0" hangingPunct="1">
        <a:lnSpc>
          <a:spcPct val="90000"/>
        </a:lnSpc>
        <a:spcBef>
          <a:spcPts val="2225"/>
        </a:spcBef>
        <a:buFont typeface="Arial" panose="020B0604020202020204" pitchFamily="34" charset="0"/>
        <a:buChar char="•"/>
        <a:defRPr sz="10680" kern="1200">
          <a:solidFill>
            <a:schemeClr val="tx1"/>
          </a:solidFill>
          <a:latin typeface="+mn-lt"/>
          <a:ea typeface="+mn-ea"/>
          <a:cs typeface="+mn-cs"/>
        </a:defRPr>
      </a:lvl2pPr>
      <a:lvl3pPr marL="5086350" indent="-1017270" algn="l" defTabSz="4069080" rtl="0" eaLnBrk="1" latinLnBrk="0" hangingPunct="1">
        <a:lnSpc>
          <a:spcPct val="90000"/>
        </a:lnSpc>
        <a:spcBef>
          <a:spcPts val="2225"/>
        </a:spcBef>
        <a:buFont typeface="Arial" panose="020B0604020202020204" pitchFamily="34" charset="0"/>
        <a:buChar char="•"/>
        <a:defRPr sz="8900" kern="1200">
          <a:solidFill>
            <a:schemeClr val="tx1"/>
          </a:solidFill>
          <a:latin typeface="+mn-lt"/>
          <a:ea typeface="+mn-ea"/>
          <a:cs typeface="+mn-cs"/>
        </a:defRPr>
      </a:lvl3pPr>
      <a:lvl4pPr marL="712089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4pPr>
      <a:lvl5pPr marL="915543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5pPr>
      <a:lvl6pPr marL="1118997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6pPr>
      <a:lvl7pPr marL="1322451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7pPr>
      <a:lvl8pPr marL="1525905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8pPr>
      <a:lvl9pPr marL="17293590" indent="-1017270" algn="l" defTabSz="4069080" rtl="0" eaLnBrk="1" latinLnBrk="0" hangingPunct="1">
        <a:lnSpc>
          <a:spcPct val="90000"/>
        </a:lnSpc>
        <a:spcBef>
          <a:spcPts val="2225"/>
        </a:spcBef>
        <a:buFont typeface="Arial" panose="020B0604020202020204" pitchFamily="34" charset="0"/>
        <a:buChar char="•"/>
        <a:defRPr sz="8010" kern="1200">
          <a:solidFill>
            <a:schemeClr val="tx1"/>
          </a:solidFill>
          <a:latin typeface="+mn-lt"/>
          <a:ea typeface="+mn-ea"/>
          <a:cs typeface="+mn-cs"/>
        </a:defRPr>
      </a:lvl9pPr>
    </p:bodyStyle>
    <p:otherStyle>
      <a:defPPr>
        <a:defRPr lang="en-US"/>
      </a:defPPr>
      <a:lvl1pPr marL="0" algn="l" defTabSz="4069080" rtl="0" eaLnBrk="1" latinLnBrk="0" hangingPunct="1">
        <a:defRPr sz="8010" kern="1200">
          <a:solidFill>
            <a:schemeClr val="tx1"/>
          </a:solidFill>
          <a:latin typeface="+mn-lt"/>
          <a:ea typeface="+mn-ea"/>
          <a:cs typeface="+mn-cs"/>
        </a:defRPr>
      </a:lvl1pPr>
      <a:lvl2pPr marL="2034540" algn="l" defTabSz="4069080" rtl="0" eaLnBrk="1" latinLnBrk="0" hangingPunct="1">
        <a:defRPr sz="8010" kern="1200">
          <a:solidFill>
            <a:schemeClr val="tx1"/>
          </a:solidFill>
          <a:latin typeface="+mn-lt"/>
          <a:ea typeface="+mn-ea"/>
          <a:cs typeface="+mn-cs"/>
        </a:defRPr>
      </a:lvl2pPr>
      <a:lvl3pPr marL="4069080" algn="l" defTabSz="4069080" rtl="0" eaLnBrk="1" latinLnBrk="0" hangingPunct="1">
        <a:defRPr sz="8010" kern="1200">
          <a:solidFill>
            <a:schemeClr val="tx1"/>
          </a:solidFill>
          <a:latin typeface="+mn-lt"/>
          <a:ea typeface="+mn-ea"/>
          <a:cs typeface="+mn-cs"/>
        </a:defRPr>
      </a:lvl3pPr>
      <a:lvl4pPr marL="6103620" algn="l" defTabSz="4069080" rtl="0" eaLnBrk="1" latinLnBrk="0" hangingPunct="1">
        <a:defRPr sz="8010" kern="1200">
          <a:solidFill>
            <a:schemeClr val="tx1"/>
          </a:solidFill>
          <a:latin typeface="+mn-lt"/>
          <a:ea typeface="+mn-ea"/>
          <a:cs typeface="+mn-cs"/>
        </a:defRPr>
      </a:lvl4pPr>
      <a:lvl5pPr marL="8138160" algn="l" defTabSz="4069080" rtl="0" eaLnBrk="1" latinLnBrk="0" hangingPunct="1">
        <a:defRPr sz="8010" kern="1200">
          <a:solidFill>
            <a:schemeClr val="tx1"/>
          </a:solidFill>
          <a:latin typeface="+mn-lt"/>
          <a:ea typeface="+mn-ea"/>
          <a:cs typeface="+mn-cs"/>
        </a:defRPr>
      </a:lvl5pPr>
      <a:lvl6pPr marL="10172700" algn="l" defTabSz="4069080" rtl="0" eaLnBrk="1" latinLnBrk="0" hangingPunct="1">
        <a:defRPr sz="8010" kern="1200">
          <a:solidFill>
            <a:schemeClr val="tx1"/>
          </a:solidFill>
          <a:latin typeface="+mn-lt"/>
          <a:ea typeface="+mn-ea"/>
          <a:cs typeface="+mn-cs"/>
        </a:defRPr>
      </a:lvl6pPr>
      <a:lvl7pPr marL="12207240" algn="l" defTabSz="4069080" rtl="0" eaLnBrk="1" latinLnBrk="0" hangingPunct="1">
        <a:defRPr sz="8010" kern="1200">
          <a:solidFill>
            <a:schemeClr val="tx1"/>
          </a:solidFill>
          <a:latin typeface="+mn-lt"/>
          <a:ea typeface="+mn-ea"/>
          <a:cs typeface="+mn-cs"/>
        </a:defRPr>
      </a:lvl7pPr>
      <a:lvl8pPr marL="14241780" algn="l" defTabSz="4069080" rtl="0" eaLnBrk="1" latinLnBrk="0" hangingPunct="1">
        <a:defRPr sz="8010" kern="1200">
          <a:solidFill>
            <a:schemeClr val="tx1"/>
          </a:solidFill>
          <a:latin typeface="+mn-lt"/>
          <a:ea typeface="+mn-ea"/>
          <a:cs typeface="+mn-cs"/>
        </a:defRPr>
      </a:lvl8pPr>
      <a:lvl9pPr marL="16276320" algn="l" defTabSz="4069080" rtl="0" eaLnBrk="1" latinLnBrk="0" hangingPunct="1">
        <a:defRPr sz="801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image" Target="../media/image9.png"/><Relationship Id="rId12" Type="http://schemas.openxmlformats.org/officeDocument/2006/relationships/image" Target="../media/image10.png"/><Relationship Id="rId13" Type="http://schemas.openxmlformats.org/officeDocument/2006/relationships/image" Target="../media/image11.jpg"/><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emf"/><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37947600"/>
            <a:ext cx="40690800" cy="2743200"/>
          </a:xfrm>
          <a:prstGeom prst="rect">
            <a:avLst/>
          </a:prstGeom>
          <a:solidFill>
            <a:srgbClr val="004C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p:cNvSpPr/>
          <p:nvPr/>
        </p:nvSpPr>
        <p:spPr>
          <a:xfrm>
            <a:off x="0" y="0"/>
            <a:ext cx="40690800" cy="5486400"/>
          </a:xfrm>
          <a:prstGeom prst="rect">
            <a:avLst/>
          </a:prstGeom>
          <a:solidFill>
            <a:srgbClr val="004C97"/>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0" i="1" dirty="0">
              <a:latin typeface="Helvetica Neue" charset="0"/>
              <a:ea typeface="Helvetica Neue" charset="0"/>
              <a:cs typeface="Helvetica Neue" charset="0"/>
            </a:endParaRPr>
          </a:p>
        </p:txBody>
      </p:sp>
      <p:sp>
        <p:nvSpPr>
          <p:cNvPr id="7" name="TextBox 6"/>
          <p:cNvSpPr txBox="1"/>
          <p:nvPr/>
        </p:nvSpPr>
        <p:spPr>
          <a:xfrm>
            <a:off x="1159773" y="1281261"/>
            <a:ext cx="36284428" cy="3785652"/>
          </a:xfrm>
          <a:prstGeom prst="rect">
            <a:avLst/>
          </a:prstGeom>
          <a:noFill/>
        </p:spPr>
        <p:txBody>
          <a:bodyPr wrap="square" rtlCol="0">
            <a:spAutoFit/>
          </a:bodyPr>
          <a:lstStyle/>
          <a:p>
            <a:r>
              <a:rPr lang="en-US" sz="11200" b="1" i="1" dirty="0" smtClean="0">
                <a:solidFill>
                  <a:schemeClr val="bg1"/>
                </a:solidFill>
                <a:latin typeface="Helvetica Neue" charset="0"/>
                <a:ea typeface="Helvetica Neue" charset="0"/>
                <a:cs typeface="Helvetica Neue" charset="0"/>
              </a:rPr>
              <a:t>otsdaq</a:t>
            </a:r>
            <a:r>
              <a:rPr lang="en-US" sz="11200" b="1" dirty="0" smtClean="0">
                <a:solidFill>
                  <a:schemeClr val="bg1"/>
                </a:solidFill>
                <a:latin typeface="Helvetica Neue" charset="0"/>
                <a:ea typeface="Helvetica Neue" charset="0"/>
                <a:cs typeface="Helvetica Neue" charset="0"/>
              </a:rPr>
              <a:t> for Test Beam Infrastructure</a:t>
            </a:r>
          </a:p>
          <a:p>
            <a:r>
              <a:rPr lang="en-US" sz="6400" i="1" dirty="0">
                <a:solidFill>
                  <a:schemeClr val="bg1"/>
                </a:solidFill>
                <a:latin typeface="Helvetica Neue" charset="0"/>
                <a:ea typeface="Helvetica Neue" charset="0"/>
                <a:cs typeface="Helvetica Neue" charset="0"/>
              </a:rPr>
              <a:t>Preston Hansen</a:t>
            </a:r>
            <a:r>
              <a:rPr lang="en-US" sz="6400" i="1" dirty="0" smtClean="0">
                <a:solidFill>
                  <a:schemeClr val="bg1"/>
                </a:solidFill>
                <a:latin typeface="Helvetica Neue" charset="0"/>
                <a:ea typeface="Helvetica Neue" charset="0"/>
                <a:cs typeface="Helvetica Neue" charset="0"/>
              </a:rPr>
              <a:t>, Kurt </a:t>
            </a:r>
            <a:r>
              <a:rPr lang="en-US" sz="6400" i="1" dirty="0">
                <a:solidFill>
                  <a:schemeClr val="bg1"/>
                </a:solidFill>
                <a:latin typeface="Helvetica Neue" charset="0"/>
                <a:ea typeface="Helvetica Neue" charset="0"/>
                <a:cs typeface="Helvetica Neue" charset="0"/>
              </a:rPr>
              <a:t>Biery</a:t>
            </a:r>
            <a:r>
              <a:rPr lang="en-US" sz="6400" i="1" dirty="0" smtClean="0">
                <a:solidFill>
                  <a:schemeClr val="bg1"/>
                </a:solidFill>
                <a:latin typeface="Helvetica Neue" charset="0"/>
                <a:ea typeface="Helvetica Neue" charset="0"/>
                <a:cs typeface="Helvetica Neue" charset="0"/>
              </a:rPr>
              <a:t>, Mark Bowden, Eric </a:t>
            </a:r>
            <a:r>
              <a:rPr lang="en-US" sz="6400" i="1" dirty="0">
                <a:solidFill>
                  <a:schemeClr val="bg1"/>
                </a:solidFill>
                <a:latin typeface="Helvetica Neue" charset="0"/>
                <a:ea typeface="Helvetica Neue" charset="0"/>
                <a:cs typeface="Helvetica Neue" charset="0"/>
              </a:rPr>
              <a:t>Flumerfelt</a:t>
            </a:r>
            <a:r>
              <a:rPr lang="en-US" sz="6400" i="1" dirty="0" smtClean="0">
                <a:solidFill>
                  <a:schemeClr val="bg1"/>
                </a:solidFill>
                <a:latin typeface="Helvetica Neue" charset="0"/>
                <a:ea typeface="Helvetica Neue" charset="0"/>
                <a:cs typeface="Helvetica Neue" charset="0"/>
              </a:rPr>
              <a:t>, Ethan </a:t>
            </a:r>
            <a:r>
              <a:rPr lang="en-US" sz="6400" i="1" dirty="0">
                <a:solidFill>
                  <a:schemeClr val="bg1"/>
                </a:solidFill>
                <a:latin typeface="Helvetica Neue" charset="0"/>
                <a:ea typeface="Helvetica Neue" charset="0"/>
                <a:cs typeface="Helvetica Neue" charset="0"/>
              </a:rPr>
              <a:t>Lewis</a:t>
            </a:r>
            <a:r>
              <a:rPr lang="en-US" sz="6400" i="1" dirty="0" smtClean="0">
                <a:solidFill>
                  <a:schemeClr val="bg1"/>
                </a:solidFill>
                <a:latin typeface="Helvetica Neue" charset="0"/>
                <a:ea typeface="Helvetica Neue" charset="0"/>
                <a:cs typeface="Helvetica Neue" charset="0"/>
              </a:rPr>
              <a:t>, </a:t>
            </a:r>
            <a:r>
              <a:rPr lang="en-US" sz="6400" i="1" dirty="0" smtClean="0">
                <a:solidFill>
                  <a:schemeClr val="bg1"/>
                </a:solidFill>
                <a:latin typeface="Helvetica Neue" charset="0"/>
                <a:ea typeface="Helvetica Neue" charset="0"/>
                <a:cs typeface="Helvetica Neue" charset="0"/>
              </a:rPr>
              <a:t>Gennadiy</a:t>
            </a:r>
            <a:r>
              <a:rPr lang="en-US" sz="6400" i="1" dirty="0" smtClean="0">
                <a:solidFill>
                  <a:schemeClr val="bg1"/>
                </a:solidFill>
                <a:latin typeface="Helvetica Neue" charset="0"/>
                <a:ea typeface="Helvetica Neue" charset="0"/>
                <a:cs typeface="Helvetica Neue" charset="0"/>
              </a:rPr>
              <a:t> </a:t>
            </a:r>
            <a:r>
              <a:rPr lang="en-US" sz="6400" i="1" dirty="0">
                <a:solidFill>
                  <a:schemeClr val="bg1"/>
                </a:solidFill>
                <a:latin typeface="Helvetica Neue" charset="0"/>
                <a:ea typeface="Helvetica Neue" charset="0"/>
                <a:cs typeface="Helvetica Neue" charset="0"/>
              </a:rPr>
              <a:t>Lukhanin</a:t>
            </a:r>
            <a:r>
              <a:rPr lang="en-US" sz="6400" i="1" dirty="0" smtClean="0">
                <a:solidFill>
                  <a:schemeClr val="bg1"/>
                </a:solidFill>
                <a:latin typeface="Helvetica Neue" charset="0"/>
                <a:ea typeface="Helvetica Neue" charset="0"/>
                <a:cs typeface="Helvetica Neue" charset="0"/>
              </a:rPr>
              <a:t>, Daniel </a:t>
            </a:r>
            <a:r>
              <a:rPr lang="en-US" sz="6400" i="1" dirty="0">
                <a:solidFill>
                  <a:schemeClr val="bg1"/>
                </a:solidFill>
                <a:latin typeface="Helvetica Neue" charset="0"/>
                <a:ea typeface="Helvetica Neue" charset="0"/>
                <a:cs typeface="Helvetica Neue" charset="0"/>
              </a:rPr>
              <a:t>Parilla</a:t>
            </a:r>
            <a:r>
              <a:rPr lang="en-US" sz="6400" i="1" dirty="0" smtClean="0">
                <a:solidFill>
                  <a:schemeClr val="bg1"/>
                </a:solidFill>
                <a:latin typeface="Helvetica Neue" charset="0"/>
                <a:ea typeface="Helvetica Neue" charset="0"/>
                <a:cs typeface="Helvetica Neue" charset="0"/>
              </a:rPr>
              <a:t>, Alan </a:t>
            </a:r>
            <a:r>
              <a:rPr lang="en-US" sz="6400" i="1" dirty="0">
                <a:solidFill>
                  <a:schemeClr val="bg1"/>
                </a:solidFill>
                <a:latin typeface="Helvetica Neue" charset="0"/>
                <a:ea typeface="Helvetica Neue" charset="0"/>
                <a:cs typeface="Helvetica Neue" charset="0"/>
              </a:rPr>
              <a:t>Prosser</a:t>
            </a:r>
            <a:r>
              <a:rPr lang="en-US" sz="6400" i="1" dirty="0" smtClean="0">
                <a:solidFill>
                  <a:schemeClr val="bg1"/>
                </a:solidFill>
                <a:latin typeface="Helvetica Neue" charset="0"/>
                <a:ea typeface="Helvetica Neue" charset="0"/>
                <a:cs typeface="Helvetica Neue" charset="0"/>
              </a:rPr>
              <a:t>, Ron </a:t>
            </a:r>
            <a:r>
              <a:rPr lang="en-US" sz="6400" i="1" dirty="0">
                <a:solidFill>
                  <a:schemeClr val="bg1"/>
                </a:solidFill>
                <a:latin typeface="Helvetica Neue" charset="0"/>
                <a:ea typeface="Helvetica Neue" charset="0"/>
                <a:cs typeface="Helvetica Neue" charset="0"/>
              </a:rPr>
              <a:t>Rechenmacher</a:t>
            </a:r>
            <a:r>
              <a:rPr lang="en-US" sz="6400" i="1" dirty="0" smtClean="0">
                <a:solidFill>
                  <a:schemeClr val="bg1"/>
                </a:solidFill>
                <a:latin typeface="Helvetica Neue" charset="0"/>
                <a:ea typeface="Helvetica Neue" charset="0"/>
                <a:cs typeface="Helvetica Neue" charset="0"/>
              </a:rPr>
              <a:t>, Ryan </a:t>
            </a:r>
            <a:r>
              <a:rPr lang="en-US" sz="6400" i="1" dirty="0">
                <a:solidFill>
                  <a:schemeClr val="bg1"/>
                </a:solidFill>
                <a:latin typeface="Helvetica Neue" charset="0"/>
                <a:ea typeface="Helvetica Neue" charset="0"/>
                <a:cs typeface="Helvetica Neue" charset="0"/>
              </a:rPr>
              <a:t>Rivera</a:t>
            </a:r>
            <a:r>
              <a:rPr lang="en-US" sz="6400" i="1" dirty="0" smtClean="0">
                <a:solidFill>
                  <a:schemeClr val="bg1"/>
                </a:solidFill>
                <a:latin typeface="Helvetica Neue" charset="0"/>
                <a:ea typeface="Helvetica Neue" charset="0"/>
                <a:cs typeface="Helvetica Neue" charset="0"/>
              </a:rPr>
              <a:t>, Lorenzo </a:t>
            </a:r>
            <a:r>
              <a:rPr lang="en-US" sz="6400" i="1" dirty="0">
                <a:solidFill>
                  <a:schemeClr val="bg1"/>
                </a:solidFill>
                <a:latin typeface="Helvetica Neue" charset="0"/>
                <a:ea typeface="Helvetica Neue" charset="0"/>
                <a:cs typeface="Helvetica Neue" charset="0"/>
              </a:rPr>
              <a:t>Uplegger</a:t>
            </a:r>
            <a:r>
              <a:rPr lang="en-US" sz="6400" i="1" dirty="0" smtClean="0">
                <a:solidFill>
                  <a:schemeClr val="bg1"/>
                </a:solidFill>
                <a:latin typeface="Helvetica Neue" charset="0"/>
                <a:ea typeface="Helvetica Neue" charset="0"/>
                <a:cs typeface="Helvetica Neue" charset="0"/>
              </a:rPr>
              <a:t>, Sijia Wu (</a:t>
            </a:r>
            <a:r>
              <a:rPr lang="en-US" sz="6400" i="1" dirty="0">
                <a:solidFill>
                  <a:schemeClr val="bg1"/>
                </a:solidFill>
                <a:latin typeface="Helvetica Neue" charset="0"/>
                <a:ea typeface="Helvetica Neue" charset="0"/>
                <a:cs typeface="Helvetica Neue" charset="0"/>
              </a:rPr>
              <a:t>FNAL</a:t>
            </a:r>
            <a:r>
              <a:rPr lang="en-US" sz="6400" i="1" dirty="0" smtClean="0">
                <a:solidFill>
                  <a:schemeClr val="bg1"/>
                </a:solidFill>
                <a:latin typeface="Helvetica Neue" charset="0"/>
                <a:ea typeface="Helvetica Neue" charset="0"/>
                <a:cs typeface="Helvetica Neue" charset="0"/>
              </a:rPr>
              <a:t>)</a:t>
            </a:r>
            <a:endParaRPr lang="en-US" sz="6400" i="1" dirty="0">
              <a:solidFill>
                <a:schemeClr val="bg1"/>
              </a:solidFill>
              <a:latin typeface="Helvetica Neue" charset="0"/>
              <a:ea typeface="Helvetica Neue" charset="0"/>
              <a:cs typeface="Helvetica Neue" charset="0"/>
            </a:endParaRPr>
          </a:p>
        </p:txBody>
      </p:sp>
      <p:pic>
        <p:nvPicPr>
          <p:cNvPr id="9" name="Picture 8" descr="Fermilab_DOE_Logos_White copy.ep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927364" y="38633400"/>
            <a:ext cx="17092246" cy="1371600"/>
          </a:xfrm>
          <a:prstGeom prst="rect">
            <a:avLst/>
          </a:prstGeom>
        </p:spPr>
      </p:pic>
      <p:grpSp>
        <p:nvGrpSpPr>
          <p:cNvPr id="27" name="Group 26"/>
          <p:cNvGrpSpPr/>
          <p:nvPr/>
        </p:nvGrpSpPr>
        <p:grpSpPr>
          <a:xfrm>
            <a:off x="673477" y="6536126"/>
            <a:ext cx="16295798" cy="10172175"/>
            <a:chOff x="-20057686" y="4049019"/>
            <a:chExt cx="17678400" cy="6332939"/>
          </a:xfrm>
        </p:grpSpPr>
        <p:sp>
          <p:nvSpPr>
            <p:cNvPr id="4" name="TextBox 3"/>
            <p:cNvSpPr txBox="1"/>
            <p:nvPr/>
          </p:nvSpPr>
          <p:spPr>
            <a:xfrm>
              <a:off x="-20057686" y="4049019"/>
              <a:ext cx="17678400" cy="680229"/>
            </a:xfrm>
            <a:prstGeom prst="rect">
              <a:avLst/>
            </a:prstGeom>
            <a:noFill/>
          </p:spPr>
          <p:txBody>
            <a:bodyPr wrap="square" rtlCol="0">
              <a:spAutoFit/>
            </a:bodyPr>
            <a:lstStyle/>
            <a:p>
              <a:pPr algn="ctr"/>
              <a:r>
                <a:rPr lang="en-US" sz="6500" b="1" dirty="0" smtClean="0">
                  <a:latin typeface="Helvetica Neue" charset="0"/>
                  <a:ea typeface="Helvetica Neue" charset="0"/>
                  <a:cs typeface="Helvetica Neue" charset="0"/>
                </a:rPr>
                <a:t>Introduction to </a:t>
              </a:r>
              <a:r>
                <a:rPr lang="en-US" sz="6500" b="1" i="1" dirty="0" smtClean="0">
                  <a:latin typeface="Helvetica Neue" charset="0"/>
                  <a:ea typeface="Helvetica Neue" charset="0"/>
                  <a:cs typeface="Helvetica Neue" charset="0"/>
                </a:rPr>
                <a:t>otsdaq</a:t>
              </a:r>
              <a:endParaRPr lang="en-US" sz="6500" b="1" dirty="0">
                <a:latin typeface="Helvetica Neue" charset="0"/>
                <a:ea typeface="Helvetica Neue" charset="0"/>
                <a:cs typeface="Helvetica Neue" charset="0"/>
              </a:endParaRPr>
            </a:p>
          </p:txBody>
        </p:sp>
        <p:sp>
          <p:nvSpPr>
            <p:cNvPr id="5" name="TextBox 4"/>
            <p:cNvSpPr txBox="1"/>
            <p:nvPr/>
          </p:nvSpPr>
          <p:spPr>
            <a:xfrm>
              <a:off x="-16973121" y="5305542"/>
              <a:ext cx="11591938" cy="1631216"/>
            </a:xfrm>
            <a:prstGeom prst="rect">
              <a:avLst/>
            </a:prstGeom>
            <a:noFill/>
          </p:spPr>
          <p:txBody>
            <a:bodyPr wrap="square" rtlCol="0">
              <a:spAutoFit/>
            </a:bodyPr>
            <a:lstStyle/>
            <a:p>
              <a:r>
                <a:rPr lang="en-US" sz="5000" i="1" dirty="0" smtClean="0">
                  <a:latin typeface="Helvetica Neue" charset="0"/>
                  <a:ea typeface="Helvetica Neue" charset="0"/>
                  <a:cs typeface="Helvetica Neue" charset="0"/>
                </a:rPr>
                <a:t>otsdaq </a:t>
              </a:r>
              <a:r>
                <a:rPr lang="en-US" sz="5000" dirty="0" smtClean="0">
                  <a:latin typeface="Helvetica Neue" charset="0"/>
                  <a:ea typeface="Helvetica Neue" charset="0"/>
                  <a:cs typeface="Helvetica Neue" charset="0"/>
                </a:rPr>
                <a:t>provides scalable, low-cost data acquisition architecture </a:t>
              </a:r>
              <a:r>
                <a:rPr lang="en-US" sz="5000" b="1" dirty="0" smtClean="0">
                  <a:latin typeface="Helvetica Neue" charset="0"/>
                  <a:ea typeface="Helvetica Neue" charset="0"/>
                  <a:cs typeface="Helvetica Neue" charset="0"/>
                </a:rPr>
                <a:t>as a service</a:t>
              </a:r>
              <a:endParaRPr lang="en-US" sz="5000" i="1" dirty="0">
                <a:latin typeface="Helvetica Neue" charset="0"/>
                <a:ea typeface="Helvetica Neue" charset="0"/>
                <a:cs typeface="Helvetica Neue" charset="0"/>
              </a:endParaRPr>
            </a:p>
          </p:txBody>
        </p:sp>
        <p:sp>
          <p:nvSpPr>
            <p:cNvPr id="6" name="TextBox 5"/>
            <p:cNvSpPr txBox="1"/>
            <p:nvPr/>
          </p:nvSpPr>
          <p:spPr>
            <a:xfrm>
              <a:off x="-17375060" y="6904083"/>
              <a:ext cx="12395815" cy="3477875"/>
            </a:xfrm>
            <a:prstGeom prst="rect">
              <a:avLst/>
            </a:prstGeom>
            <a:noFill/>
          </p:spPr>
          <p:txBody>
            <a:bodyPr wrap="square" rtlCol="0">
              <a:spAutoFit/>
            </a:bodyPr>
            <a:lstStyle/>
            <a:p>
              <a:pPr marL="571500" indent="-571500">
                <a:buFont typeface="Arial" charset="0"/>
                <a:buChar char="•"/>
              </a:pPr>
              <a:r>
                <a:rPr lang="en-US" sz="4400" dirty="0" smtClean="0">
                  <a:latin typeface="Helvetica Neue" charset="0"/>
                  <a:ea typeface="Helvetica Neue" charset="0"/>
                  <a:cs typeface="Helvetica Neue" charset="0"/>
                </a:rPr>
                <a:t>Users are given a coherent hardware and software package, eliminating the need to evaluate the myriad of available options</a:t>
              </a:r>
            </a:p>
            <a:p>
              <a:pPr marL="571500" indent="-571500">
                <a:buFont typeface="Arial" charset="0"/>
                <a:buChar char="•"/>
              </a:pPr>
              <a:r>
                <a:rPr lang="en-US" sz="4400" i="1" dirty="0" smtClean="0">
                  <a:latin typeface="Helvetica Neue" charset="0"/>
                  <a:ea typeface="Helvetica Neue" charset="0"/>
                  <a:cs typeface="Helvetica Neue" charset="0"/>
                </a:rPr>
                <a:t>otsdaq </a:t>
              </a:r>
              <a:r>
                <a:rPr lang="en-US" sz="4400" dirty="0" smtClean="0">
                  <a:latin typeface="Helvetica Neue" charset="0"/>
                  <a:ea typeface="Helvetica Neue" charset="0"/>
                  <a:cs typeface="Helvetica Neue" charset="0"/>
                </a:rPr>
                <a:t>lets </a:t>
              </a:r>
              <a:r>
                <a:rPr lang="en-US" sz="4400" b="1" dirty="0" smtClean="0">
                  <a:latin typeface="Helvetica Neue" charset="0"/>
                  <a:ea typeface="Helvetica Neue" charset="0"/>
                  <a:cs typeface="Helvetica Neue" charset="0"/>
                </a:rPr>
                <a:t>physicists do physics</a:t>
              </a:r>
              <a:r>
                <a:rPr lang="en-US" sz="4400" dirty="0" smtClean="0">
                  <a:latin typeface="Helvetica Neue" charset="0"/>
                  <a:ea typeface="Helvetica Neue" charset="0"/>
                  <a:cs typeface="Helvetica Neue" charset="0"/>
                </a:rPr>
                <a:t>, not reinvent the (DAQ) wheel.</a:t>
              </a:r>
              <a:endParaRPr lang="en-US" sz="4400" i="1" dirty="0">
                <a:latin typeface="Helvetica Neue" charset="0"/>
                <a:ea typeface="Helvetica Neue" charset="0"/>
                <a:cs typeface="Helvetica Neue" charset="0"/>
              </a:endParaRPr>
            </a:p>
          </p:txBody>
        </p:sp>
      </p:grpSp>
      <p:grpSp>
        <p:nvGrpSpPr>
          <p:cNvPr id="28" name="Group 27"/>
          <p:cNvGrpSpPr/>
          <p:nvPr/>
        </p:nvGrpSpPr>
        <p:grpSpPr>
          <a:xfrm>
            <a:off x="1027407" y="14853369"/>
            <a:ext cx="13943805" cy="8820692"/>
            <a:chOff x="880307" y="13127562"/>
            <a:chExt cx="13943805" cy="8820692"/>
          </a:xfrm>
        </p:grpSpPr>
        <p:grpSp>
          <p:nvGrpSpPr>
            <p:cNvPr id="22" name="Group 21"/>
            <p:cNvGrpSpPr/>
            <p:nvPr/>
          </p:nvGrpSpPr>
          <p:grpSpPr>
            <a:xfrm>
              <a:off x="880307" y="13127562"/>
              <a:ext cx="13943805" cy="1436382"/>
              <a:chOff x="-19762104" y="10127782"/>
              <a:chExt cx="17910502" cy="1754318"/>
            </a:xfrm>
          </p:grpSpPr>
          <p:sp>
            <p:nvSpPr>
              <p:cNvPr id="21" name="TextBox 20"/>
              <p:cNvSpPr txBox="1"/>
              <p:nvPr/>
            </p:nvSpPr>
            <p:spPr>
              <a:xfrm>
                <a:off x="-19762104" y="10127782"/>
                <a:ext cx="6477000" cy="891627"/>
              </a:xfrm>
              <a:prstGeom prst="rect">
                <a:avLst/>
              </a:prstGeom>
              <a:noFill/>
            </p:spPr>
            <p:txBody>
              <a:bodyPr wrap="square" rtlCol="0">
                <a:spAutoFit/>
              </a:bodyPr>
              <a:lstStyle/>
              <a:p>
                <a:pPr algn="ctr"/>
                <a:r>
                  <a:rPr lang="en-US" sz="4300" dirty="0" smtClean="0">
                    <a:latin typeface="Helvetica Neue" charset="0"/>
                    <a:ea typeface="Helvetica Neue" charset="0"/>
                    <a:cs typeface="Helvetica Neue" charset="0"/>
                  </a:rPr>
                  <a:t>Front end electronics</a:t>
                </a:r>
                <a:endParaRPr lang="en-US" sz="4300" dirty="0">
                  <a:latin typeface="Helvetica Neue" charset="0"/>
                  <a:ea typeface="Helvetica Neue" charset="0"/>
                  <a:cs typeface="Helvetica Neue" charset="0"/>
                </a:endParaRPr>
              </a:p>
            </p:txBody>
          </p:sp>
          <p:sp>
            <p:nvSpPr>
              <p:cNvPr id="33" name="TextBox 32"/>
              <p:cNvSpPr txBox="1"/>
              <p:nvPr/>
            </p:nvSpPr>
            <p:spPr>
              <a:xfrm>
                <a:off x="-8328602" y="10990473"/>
                <a:ext cx="6477000" cy="891627"/>
              </a:xfrm>
              <a:prstGeom prst="rect">
                <a:avLst/>
              </a:prstGeom>
              <a:noFill/>
            </p:spPr>
            <p:txBody>
              <a:bodyPr wrap="square" rtlCol="0">
                <a:spAutoFit/>
              </a:bodyPr>
              <a:lstStyle/>
              <a:p>
                <a:pPr algn="ctr"/>
                <a:r>
                  <a:rPr lang="en-US" sz="4300" dirty="0" smtClean="0">
                    <a:latin typeface="Helvetica Neue" charset="0"/>
                    <a:ea typeface="Helvetica Neue" charset="0"/>
                    <a:cs typeface="Helvetica Neue" charset="0"/>
                  </a:rPr>
                  <a:t>Online processing</a:t>
                </a:r>
                <a:endParaRPr lang="en-US" sz="4300" dirty="0">
                  <a:latin typeface="Helvetica Neue" charset="0"/>
                  <a:ea typeface="Helvetica Neue" charset="0"/>
                  <a:cs typeface="Helvetica Neue" charset="0"/>
                </a:endParaRPr>
              </a:p>
            </p:txBody>
          </p:sp>
          <p:sp>
            <p:nvSpPr>
              <p:cNvPr id="49" name="TextBox 48"/>
              <p:cNvSpPr txBox="1"/>
              <p:nvPr/>
            </p:nvSpPr>
            <p:spPr>
              <a:xfrm>
                <a:off x="-14311575" y="10701123"/>
                <a:ext cx="6477000" cy="646331"/>
              </a:xfrm>
              <a:prstGeom prst="rect">
                <a:avLst/>
              </a:prstGeom>
              <a:noFill/>
            </p:spPr>
            <p:txBody>
              <a:bodyPr wrap="square" rtlCol="0">
                <a:spAutoFit/>
              </a:bodyPr>
              <a:lstStyle/>
              <a:p>
                <a:pPr algn="ctr"/>
                <a:r>
                  <a:rPr lang="en-US" sz="3600" i="1" dirty="0" smtClean="0">
                    <a:latin typeface="Helvetica Neue" charset="0"/>
                    <a:ea typeface="Helvetica Neue" charset="0"/>
                    <a:cs typeface="Helvetica Neue" charset="0"/>
                  </a:rPr>
                  <a:t>otsdaq </a:t>
                </a:r>
                <a:r>
                  <a:rPr lang="en-US" sz="3600" dirty="0" smtClean="0">
                    <a:latin typeface="Helvetica Neue" charset="0"/>
                    <a:ea typeface="Helvetica Neue" charset="0"/>
                    <a:cs typeface="Helvetica Neue" charset="0"/>
                  </a:rPr>
                  <a:t>web GUI</a:t>
                </a:r>
                <a:endParaRPr lang="en-US" sz="3600" i="1" dirty="0">
                  <a:latin typeface="Helvetica Neue" charset="0"/>
                  <a:ea typeface="Helvetica Neue" charset="0"/>
                  <a:cs typeface="Helvetica Neue" charset="0"/>
                </a:endParaRPr>
              </a:p>
            </p:txBody>
          </p:sp>
        </p:grpSp>
        <p:sp>
          <p:nvSpPr>
            <p:cNvPr id="18" name="Rounded Rectangle 17"/>
            <p:cNvSpPr/>
            <p:nvPr/>
          </p:nvSpPr>
          <p:spPr>
            <a:xfrm>
              <a:off x="5836115" y="16490198"/>
              <a:ext cx="4358045" cy="1961120"/>
            </a:xfrm>
            <a:prstGeom prst="roundRect">
              <a:avLst/>
            </a:prstGeom>
            <a:solidFill>
              <a:srgbClr val="00285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dirty="0" smtClean="0">
                  <a:latin typeface="Helvetica Neue" charset="0"/>
                  <a:ea typeface="Helvetica Neue" charset="0"/>
                  <a:cs typeface="Helvetica Neue" charset="0"/>
                </a:rPr>
                <a:t>Network</a:t>
              </a:r>
              <a:endParaRPr lang="en-US" sz="6000" dirty="0">
                <a:latin typeface="Helvetica Neue" charset="0"/>
                <a:ea typeface="Helvetica Neue" charset="0"/>
                <a:cs typeface="Helvetica Neue" charset="0"/>
              </a:endParaRPr>
            </a:p>
          </p:txBody>
        </p:sp>
        <p:sp>
          <p:nvSpPr>
            <p:cNvPr id="24" name="Left Brace 23"/>
            <p:cNvSpPr/>
            <p:nvPr/>
          </p:nvSpPr>
          <p:spPr>
            <a:xfrm rot="16200000">
              <a:off x="3116572" y="13395759"/>
              <a:ext cx="569989" cy="3240262"/>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41" name="Picture 4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75809" y="19494468"/>
              <a:ext cx="1743218" cy="1743218"/>
            </a:xfrm>
            <a:prstGeom prst="rect">
              <a:avLst/>
            </a:prstGeom>
          </p:spPr>
        </p:pic>
        <p:pic>
          <p:nvPicPr>
            <p:cNvPr id="42" name="Picture 41"/>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543535" y="18504664"/>
              <a:ext cx="935128" cy="935127"/>
            </a:xfrm>
            <a:prstGeom prst="rect">
              <a:avLst/>
            </a:prstGeom>
            <a:noFill/>
          </p:spPr>
        </p:pic>
        <p:pic>
          <p:nvPicPr>
            <p:cNvPr id="43" name="Picture 4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4283786" y="17003194"/>
              <a:ext cx="935127" cy="935128"/>
            </a:xfrm>
            <a:prstGeom prst="rect">
              <a:avLst/>
            </a:prstGeom>
          </p:spPr>
        </p:pic>
        <p:pic>
          <p:nvPicPr>
            <p:cNvPr id="46" name="Picture 4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007125" y="14516965"/>
              <a:ext cx="920429" cy="920429"/>
            </a:xfrm>
            <a:prstGeom prst="rect">
              <a:avLst/>
            </a:prstGeom>
          </p:spPr>
        </p:pic>
        <p:pic>
          <p:nvPicPr>
            <p:cNvPr id="47" name="Picture 4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8175579" y="14511396"/>
              <a:ext cx="923905" cy="923905"/>
            </a:xfrm>
            <a:prstGeom prst="rect">
              <a:avLst/>
            </a:prstGeom>
          </p:spPr>
        </p:pic>
        <p:pic>
          <p:nvPicPr>
            <p:cNvPr id="48" name="Picture 4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0800000">
              <a:off x="7579853" y="15535485"/>
              <a:ext cx="935128" cy="935127"/>
            </a:xfrm>
            <a:prstGeom prst="rect">
              <a:avLst/>
            </a:prstGeom>
          </p:spPr>
        </p:pic>
        <p:grpSp>
          <p:nvGrpSpPr>
            <p:cNvPr id="26" name="Group 25"/>
            <p:cNvGrpSpPr/>
            <p:nvPr/>
          </p:nvGrpSpPr>
          <p:grpSpPr>
            <a:xfrm>
              <a:off x="10338884" y="14929078"/>
              <a:ext cx="3481178" cy="6018488"/>
              <a:chOff x="10699436" y="14675011"/>
              <a:chExt cx="3819965" cy="6604205"/>
            </a:xfrm>
          </p:grpSpPr>
          <p:sp>
            <p:nvSpPr>
              <p:cNvPr id="34" name="Left Brace 33"/>
              <p:cNvSpPr/>
              <p:nvPr/>
            </p:nvSpPr>
            <p:spPr>
              <a:xfrm rot="16200000">
                <a:off x="12598852" y="13417637"/>
                <a:ext cx="663176" cy="3177923"/>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pic>
            <p:nvPicPr>
              <p:cNvPr id="39" name="Picture 38"/>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058832" y="15705412"/>
                <a:ext cx="1743218" cy="1743218"/>
              </a:xfrm>
              <a:prstGeom prst="rect">
                <a:avLst/>
              </a:prstGeom>
            </p:spPr>
          </p:pic>
          <p:pic>
            <p:nvPicPr>
              <p:cNvPr id="40" name="Picture 39"/>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058832" y="17682505"/>
                <a:ext cx="1743218" cy="1743218"/>
              </a:xfrm>
              <a:prstGeom prst="rect">
                <a:avLst/>
              </a:prstGeom>
            </p:spPr>
          </p:pic>
          <p:pic>
            <p:nvPicPr>
              <p:cNvPr id="45" name="Picture 4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rot="16200000">
                <a:off x="10699436" y="17003099"/>
                <a:ext cx="935127" cy="935128"/>
              </a:xfrm>
              <a:prstGeom prst="rect">
                <a:avLst/>
              </a:prstGeom>
            </p:spPr>
          </p:pic>
          <p:pic>
            <p:nvPicPr>
              <p:cNvPr id="50" name="Picture 49"/>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537268" y="19533665"/>
                <a:ext cx="786345" cy="786345"/>
              </a:xfrm>
              <a:prstGeom prst="rect">
                <a:avLst/>
              </a:prstGeom>
            </p:spPr>
          </p:pic>
          <p:pic>
            <p:nvPicPr>
              <p:cNvPr id="51" name="Picture 50"/>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742889" y="20639336"/>
                <a:ext cx="631886" cy="631886"/>
              </a:xfrm>
              <a:prstGeom prst="rect">
                <a:avLst/>
              </a:prstGeom>
            </p:spPr>
          </p:pic>
          <p:pic>
            <p:nvPicPr>
              <p:cNvPr id="52" name="Picture 5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586554" y="20639336"/>
                <a:ext cx="631886" cy="631886"/>
              </a:xfrm>
              <a:prstGeom prst="rect">
                <a:avLst/>
              </a:prstGeom>
            </p:spPr>
          </p:pic>
          <p:pic>
            <p:nvPicPr>
              <p:cNvPr id="53" name="Picture 52"/>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3430219" y="20647330"/>
                <a:ext cx="631886" cy="631886"/>
              </a:xfrm>
              <a:prstGeom prst="rect">
                <a:avLst/>
              </a:prstGeom>
            </p:spPr>
          </p:pic>
        </p:grpSp>
        <p:sp>
          <p:nvSpPr>
            <p:cNvPr id="54" name="TextBox 53"/>
            <p:cNvSpPr txBox="1"/>
            <p:nvPr/>
          </p:nvSpPr>
          <p:spPr>
            <a:xfrm>
              <a:off x="4960467" y="21332169"/>
              <a:ext cx="6173897" cy="616085"/>
            </a:xfrm>
            <a:prstGeom prst="rect">
              <a:avLst/>
            </a:prstGeom>
            <a:noFill/>
          </p:spPr>
          <p:txBody>
            <a:bodyPr wrap="square" rtlCol="0">
              <a:spAutoFit/>
            </a:bodyPr>
            <a:lstStyle/>
            <a:p>
              <a:pPr algn="ctr"/>
              <a:r>
                <a:rPr lang="en-US" sz="3600" dirty="0" smtClean="0">
                  <a:latin typeface="Helvetica Neue" charset="0"/>
                  <a:ea typeface="Helvetica Neue" charset="0"/>
                  <a:cs typeface="Helvetica Neue" charset="0"/>
                </a:rPr>
                <a:t>storage</a:t>
              </a:r>
              <a:endParaRPr lang="en-US" sz="3600" dirty="0">
                <a:latin typeface="Helvetica Neue" charset="0"/>
                <a:ea typeface="Helvetica Neue" charset="0"/>
                <a:cs typeface="Helvetica Neue" charset="0"/>
              </a:endParaRPr>
            </a:p>
          </p:txBody>
        </p:sp>
        <p:grpSp>
          <p:nvGrpSpPr>
            <p:cNvPr id="25" name="Group 24"/>
            <p:cNvGrpSpPr/>
            <p:nvPr/>
          </p:nvGrpSpPr>
          <p:grpSpPr>
            <a:xfrm>
              <a:off x="2345046" y="15716564"/>
              <a:ext cx="2109007" cy="5254333"/>
              <a:chOff x="1781434" y="15516829"/>
              <a:chExt cx="2307986" cy="5750065"/>
            </a:xfrm>
          </p:grpSpPr>
          <p:pic>
            <p:nvPicPr>
              <p:cNvPr id="55" name="Picture 54"/>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28379" y="15516829"/>
                <a:ext cx="1743218" cy="1743218"/>
              </a:xfrm>
              <a:prstGeom prst="rect">
                <a:avLst/>
              </a:prstGeom>
            </p:spPr>
          </p:pic>
          <p:pic>
            <p:nvPicPr>
              <p:cNvPr id="56" name="Picture 55"/>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068740" y="17470723"/>
                <a:ext cx="1743218" cy="1743218"/>
              </a:xfrm>
              <a:prstGeom prst="rect">
                <a:avLst/>
              </a:prstGeom>
            </p:spPr>
          </p:pic>
          <p:pic>
            <p:nvPicPr>
              <p:cNvPr id="57" name="Picture 56"/>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547176" y="19429884"/>
                <a:ext cx="786345" cy="786345"/>
              </a:xfrm>
              <a:prstGeom prst="rect">
                <a:avLst/>
              </a:prstGeom>
            </p:spPr>
          </p:pic>
          <p:pic>
            <p:nvPicPr>
              <p:cNvPr id="58" name="Picture 57"/>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626570" y="20639336"/>
                <a:ext cx="627558" cy="627558"/>
              </a:xfrm>
              <a:prstGeom prst="rect">
                <a:avLst/>
              </a:prstGeom>
            </p:spPr>
          </p:pic>
          <p:pic>
            <p:nvPicPr>
              <p:cNvPr id="59" name="Picture 5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461862" y="20639336"/>
                <a:ext cx="627558" cy="627558"/>
              </a:xfrm>
              <a:prstGeom prst="rect">
                <a:avLst/>
              </a:prstGeom>
            </p:spPr>
          </p:pic>
          <p:pic>
            <p:nvPicPr>
              <p:cNvPr id="60" name="Picture 59"/>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81434" y="20634683"/>
                <a:ext cx="627558" cy="627558"/>
              </a:xfrm>
              <a:prstGeom prst="rect">
                <a:avLst/>
              </a:prstGeom>
            </p:spPr>
          </p:pic>
        </p:grpSp>
      </p:grpSp>
      <p:grpSp>
        <p:nvGrpSpPr>
          <p:cNvPr id="15" name="Group 14"/>
          <p:cNvGrpSpPr/>
          <p:nvPr/>
        </p:nvGrpSpPr>
        <p:grpSpPr>
          <a:xfrm>
            <a:off x="-681001" y="24083380"/>
            <a:ext cx="17678400" cy="12303714"/>
            <a:chOff x="1994898" y="22113784"/>
            <a:chExt cx="17678400" cy="12303714"/>
          </a:xfrm>
        </p:grpSpPr>
        <p:sp>
          <p:nvSpPr>
            <p:cNvPr id="62" name="TextBox 61"/>
            <p:cNvSpPr txBox="1"/>
            <p:nvPr/>
          </p:nvSpPr>
          <p:spPr>
            <a:xfrm>
              <a:off x="1994898" y="22113784"/>
              <a:ext cx="17678400" cy="1092607"/>
            </a:xfrm>
            <a:prstGeom prst="rect">
              <a:avLst/>
            </a:prstGeom>
            <a:noFill/>
          </p:spPr>
          <p:txBody>
            <a:bodyPr wrap="square" rtlCol="0">
              <a:spAutoFit/>
            </a:bodyPr>
            <a:lstStyle/>
            <a:p>
              <a:pPr algn="ctr"/>
              <a:r>
                <a:rPr lang="en-US" sz="6500" b="1" dirty="0" smtClean="0">
                  <a:latin typeface="Helvetica Neue" charset="0"/>
                  <a:ea typeface="Helvetica Neue" charset="0"/>
                  <a:cs typeface="Helvetica Neue" charset="0"/>
                </a:rPr>
                <a:t>Using </a:t>
              </a:r>
              <a:r>
                <a:rPr lang="en-US" sz="6500" b="1" i="1" dirty="0" smtClean="0">
                  <a:latin typeface="Helvetica Neue" charset="0"/>
                  <a:ea typeface="Helvetica Neue" charset="0"/>
                  <a:cs typeface="Helvetica Neue" charset="0"/>
                </a:rPr>
                <a:t>otsdaq</a:t>
              </a:r>
              <a:r>
                <a:rPr lang="en-US" sz="6500" b="1" dirty="0" smtClean="0">
                  <a:latin typeface="Helvetica Neue" charset="0"/>
                  <a:ea typeface="Helvetica Neue" charset="0"/>
                  <a:cs typeface="Helvetica Neue" charset="0"/>
                </a:rPr>
                <a:t>: run control</a:t>
              </a:r>
              <a:endParaRPr lang="en-US" sz="6500" b="1" dirty="0">
                <a:latin typeface="Helvetica Neue" charset="0"/>
                <a:ea typeface="Helvetica Neue" charset="0"/>
                <a:cs typeface="Helvetica Neue" charset="0"/>
              </a:endParaRPr>
            </a:p>
          </p:txBody>
        </p:sp>
        <p:pic>
          <p:nvPicPr>
            <p:cNvPr id="64" name="Picture 63"/>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5812363" y="23430505"/>
              <a:ext cx="9626600" cy="8204200"/>
            </a:xfrm>
            <a:prstGeom prst="rect">
              <a:avLst/>
            </a:prstGeom>
          </p:spPr>
        </p:pic>
        <p:sp>
          <p:nvSpPr>
            <p:cNvPr id="65" name="TextBox 64"/>
            <p:cNvSpPr txBox="1"/>
            <p:nvPr/>
          </p:nvSpPr>
          <p:spPr>
            <a:xfrm>
              <a:off x="3363972" y="32016841"/>
              <a:ext cx="14804703" cy="2400657"/>
            </a:xfrm>
            <a:prstGeom prst="rect">
              <a:avLst/>
            </a:prstGeom>
            <a:noFill/>
          </p:spPr>
          <p:txBody>
            <a:bodyPr wrap="square" rtlCol="0">
              <a:spAutoFit/>
            </a:bodyPr>
            <a:lstStyle/>
            <a:p>
              <a:pPr algn="ctr"/>
              <a:r>
                <a:rPr lang="en-US" sz="5000" dirty="0" smtClean="0">
                  <a:latin typeface="Helvetica Neue" charset="0"/>
                  <a:ea typeface="Helvetica Neue" charset="0"/>
                  <a:cs typeface="Helvetica Neue" charset="0"/>
                </a:rPr>
                <a:t>Users implement the run-control states for their </a:t>
              </a:r>
              <a:r>
                <a:rPr lang="en-US" sz="5000" dirty="0" smtClean="0">
                  <a:latin typeface="Helvetica Neue" charset="0"/>
                  <a:ea typeface="Helvetica Neue" charset="0"/>
                  <a:cs typeface="Helvetica Neue" charset="0"/>
                </a:rPr>
                <a:t>interfaces: </a:t>
              </a:r>
              <a:r>
                <a:rPr lang="en-US" sz="5000" b="1" dirty="0" smtClean="0">
                  <a:latin typeface="Helvetica Neue" charset="0"/>
                  <a:ea typeface="Helvetica Neue" charset="0"/>
                  <a:cs typeface="Helvetica Neue" charset="0"/>
                </a:rPr>
                <a:t>Initialize</a:t>
              </a:r>
              <a:r>
                <a:rPr lang="en-US" sz="5000" dirty="0" smtClean="0">
                  <a:latin typeface="Helvetica Neue" charset="0"/>
                  <a:ea typeface="Helvetica Neue" charset="0"/>
                  <a:cs typeface="Helvetica Neue" charset="0"/>
                </a:rPr>
                <a:t>, </a:t>
              </a:r>
              <a:r>
                <a:rPr lang="en-US" sz="5000" b="1" dirty="0" smtClean="0">
                  <a:latin typeface="Helvetica Neue" charset="0"/>
                  <a:ea typeface="Helvetica Neue" charset="0"/>
                  <a:cs typeface="Helvetica Neue" charset="0"/>
                </a:rPr>
                <a:t>configure</a:t>
              </a:r>
              <a:r>
                <a:rPr lang="en-US" sz="5000" dirty="0" smtClean="0">
                  <a:latin typeface="Helvetica Neue" charset="0"/>
                  <a:ea typeface="Helvetica Neue" charset="0"/>
                  <a:cs typeface="Helvetica Neue" charset="0"/>
                </a:rPr>
                <a:t>, </a:t>
              </a:r>
              <a:r>
                <a:rPr lang="en-US" sz="5000" b="1" dirty="0" smtClean="0">
                  <a:latin typeface="Helvetica Neue" charset="0"/>
                  <a:ea typeface="Helvetica Neue" charset="0"/>
                  <a:cs typeface="Helvetica Neue" charset="0"/>
                </a:rPr>
                <a:t>start</a:t>
              </a:r>
              <a:r>
                <a:rPr lang="en-US" sz="5000" dirty="0" smtClean="0">
                  <a:latin typeface="Helvetica Neue" charset="0"/>
                  <a:ea typeface="Helvetica Neue" charset="0"/>
                  <a:cs typeface="Helvetica Neue" charset="0"/>
                </a:rPr>
                <a:t>, </a:t>
              </a:r>
              <a:r>
                <a:rPr lang="en-US" sz="5000" b="1" dirty="0" smtClean="0">
                  <a:latin typeface="Helvetica Neue" charset="0"/>
                  <a:ea typeface="Helvetica Neue" charset="0"/>
                  <a:cs typeface="Helvetica Neue" charset="0"/>
                </a:rPr>
                <a:t>stop</a:t>
              </a:r>
              <a:r>
                <a:rPr lang="en-US" sz="5000" dirty="0" smtClean="0">
                  <a:latin typeface="Helvetica Neue" charset="0"/>
                  <a:ea typeface="Helvetica Neue" charset="0"/>
                  <a:cs typeface="Helvetica Neue" charset="0"/>
                </a:rPr>
                <a:t>, </a:t>
              </a:r>
              <a:r>
                <a:rPr lang="en-US" sz="5000" b="1" dirty="0" smtClean="0">
                  <a:latin typeface="Helvetica Neue" charset="0"/>
                  <a:ea typeface="Helvetica Neue" charset="0"/>
                  <a:cs typeface="Helvetica Neue" charset="0"/>
                </a:rPr>
                <a:t>halt</a:t>
              </a:r>
              <a:r>
                <a:rPr lang="en-US" sz="5000" dirty="0" smtClean="0">
                  <a:latin typeface="Helvetica Neue" charset="0"/>
                  <a:ea typeface="Helvetica Neue" charset="0"/>
                  <a:cs typeface="Helvetica Neue" charset="0"/>
                </a:rPr>
                <a:t>,</a:t>
              </a:r>
            </a:p>
            <a:p>
              <a:pPr algn="ctr"/>
              <a:r>
                <a:rPr lang="en-US" sz="5000" dirty="0" smtClean="0">
                  <a:latin typeface="Helvetica Neue" charset="0"/>
                  <a:ea typeface="Helvetica Neue" charset="0"/>
                  <a:cs typeface="Helvetica Neue" charset="0"/>
                </a:rPr>
                <a:t>then use the web GUI to control their DAQ!</a:t>
              </a:r>
            </a:p>
          </p:txBody>
        </p:sp>
      </p:grpSp>
      <p:pic>
        <p:nvPicPr>
          <p:cNvPr id="68" name="Picture 67"/>
          <p:cNvPicPr>
            <a:picLocks noChangeAspect="1"/>
          </p:cNvPicPr>
          <p:nvPr/>
        </p:nvPicPr>
        <p:blipFill rotWithShape="1">
          <a:blip r:embed="rId12">
            <a:extLst>
              <a:ext uri="{28A0092B-C50C-407E-A947-70E740481C1C}">
                <a14:useLocalDpi xmlns:a14="http://schemas.microsoft.com/office/drawing/2010/main" val="0"/>
              </a:ext>
            </a:extLst>
          </a:blip>
          <a:srcRect r="17673"/>
          <a:stretch/>
        </p:blipFill>
        <p:spPr>
          <a:xfrm>
            <a:off x="28278114" y="27082796"/>
            <a:ext cx="10843427" cy="8486888"/>
          </a:xfrm>
          <a:prstGeom prst="rect">
            <a:avLst/>
          </a:prstGeom>
        </p:spPr>
      </p:pic>
      <p:grpSp>
        <p:nvGrpSpPr>
          <p:cNvPr id="19" name="Group 18"/>
          <p:cNvGrpSpPr/>
          <p:nvPr/>
        </p:nvGrpSpPr>
        <p:grpSpPr>
          <a:xfrm>
            <a:off x="25802992" y="6536127"/>
            <a:ext cx="13689232" cy="17009246"/>
            <a:chOff x="21634289" y="6517744"/>
            <a:chExt cx="17678400" cy="14500525"/>
          </a:xfrm>
        </p:grpSpPr>
        <p:sp>
          <p:nvSpPr>
            <p:cNvPr id="79" name="Rounded Rectangle 78"/>
            <p:cNvSpPr/>
            <p:nvPr/>
          </p:nvSpPr>
          <p:spPr>
            <a:xfrm>
              <a:off x="22666149" y="14012730"/>
              <a:ext cx="16214900" cy="1858500"/>
            </a:xfrm>
            <a:prstGeom prst="roundRect">
              <a:avLst/>
            </a:prstGeom>
            <a:solidFill>
              <a:srgbClr val="00285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1" name="TextBox 60"/>
            <p:cNvSpPr txBox="1"/>
            <p:nvPr/>
          </p:nvSpPr>
          <p:spPr>
            <a:xfrm>
              <a:off x="21634289" y="6517744"/>
              <a:ext cx="17678400" cy="842498"/>
            </a:xfrm>
            <a:prstGeom prst="rect">
              <a:avLst/>
            </a:prstGeom>
            <a:noFill/>
          </p:spPr>
          <p:txBody>
            <a:bodyPr wrap="square" rtlCol="0">
              <a:spAutoFit/>
            </a:bodyPr>
            <a:lstStyle/>
            <a:p>
              <a:pPr algn="ctr"/>
              <a:r>
                <a:rPr lang="en-US" sz="6500" b="1" i="1" dirty="0" smtClean="0">
                  <a:latin typeface="Helvetica Neue" charset="0"/>
                  <a:ea typeface="Helvetica Neue" charset="0"/>
                  <a:cs typeface="Helvetica Neue" charset="0"/>
                </a:rPr>
                <a:t>otsdaq </a:t>
              </a:r>
              <a:r>
                <a:rPr lang="en-US" sz="6500" b="1" dirty="0" smtClean="0">
                  <a:latin typeface="Helvetica Neue" charset="0"/>
                  <a:ea typeface="Helvetica Neue" charset="0"/>
                  <a:cs typeface="Helvetica Neue" charset="0"/>
                </a:rPr>
                <a:t>at the Fermilab Test Beam</a:t>
              </a:r>
              <a:endParaRPr lang="en-US" sz="6500" b="1" i="1" dirty="0">
                <a:latin typeface="Helvetica Neue" charset="0"/>
                <a:ea typeface="Helvetica Neue" charset="0"/>
                <a:cs typeface="Helvetica Neue" charset="0"/>
              </a:endParaRPr>
            </a:p>
          </p:txBody>
        </p:sp>
        <p:sp>
          <p:nvSpPr>
            <p:cNvPr id="8" name="TextBox 7"/>
            <p:cNvSpPr txBox="1"/>
            <p:nvPr/>
          </p:nvSpPr>
          <p:spPr>
            <a:xfrm>
              <a:off x="22982231" y="14345396"/>
              <a:ext cx="15956875" cy="1180720"/>
            </a:xfrm>
            <a:prstGeom prst="rect">
              <a:avLst/>
            </a:prstGeom>
            <a:noFill/>
          </p:spPr>
          <p:txBody>
            <a:bodyPr wrap="square" rtlCol="0">
              <a:spAutoFit/>
            </a:bodyPr>
            <a:lstStyle/>
            <a:p>
              <a:r>
                <a:rPr lang="en-US" sz="4200" i="1" dirty="0" smtClean="0">
                  <a:solidFill>
                    <a:schemeClr val="bg1"/>
                  </a:solidFill>
                  <a:latin typeface="Helvetica Neue" charset="0"/>
                  <a:ea typeface="Helvetica Neue" charset="0"/>
                  <a:cs typeface="Helvetica Neue" charset="0"/>
                </a:rPr>
                <a:t>otsdaq </a:t>
              </a:r>
              <a:r>
                <a:rPr lang="en-US" sz="4200" dirty="0" smtClean="0">
                  <a:solidFill>
                    <a:schemeClr val="bg1"/>
                  </a:solidFill>
                  <a:latin typeface="Helvetica Neue" charset="0"/>
                  <a:ea typeface="Helvetica Neue" charset="0"/>
                  <a:cs typeface="Helvetica Neue" charset="0"/>
                </a:rPr>
                <a:t>addresses many of the primary challenges that users of a test beam environment face</a:t>
              </a:r>
            </a:p>
          </p:txBody>
        </p:sp>
        <p:sp>
          <p:nvSpPr>
            <p:cNvPr id="10" name="Rounded Rectangle 9"/>
            <p:cNvSpPr/>
            <p:nvPr/>
          </p:nvSpPr>
          <p:spPr>
            <a:xfrm>
              <a:off x="22666147" y="7691678"/>
              <a:ext cx="16214902" cy="1982637"/>
            </a:xfrm>
            <a:prstGeom prst="roundRect">
              <a:avLst/>
            </a:prstGeom>
            <a:solidFill>
              <a:srgbClr val="002855"/>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6" name="TextBox 65"/>
            <p:cNvSpPr txBox="1"/>
            <p:nvPr/>
          </p:nvSpPr>
          <p:spPr>
            <a:xfrm>
              <a:off x="23241826" y="7911525"/>
              <a:ext cx="15063544" cy="1653007"/>
            </a:xfrm>
            <a:prstGeom prst="rect">
              <a:avLst/>
            </a:prstGeom>
            <a:noFill/>
            <a:ln w="60325" cap="rnd">
              <a:noFill/>
            </a:ln>
          </p:spPr>
          <p:txBody>
            <a:bodyPr wrap="square" rtlCol="0">
              <a:spAutoFit/>
            </a:bodyPr>
            <a:lstStyle/>
            <a:p>
              <a:r>
                <a:rPr lang="en-US" sz="4000" dirty="0" smtClean="0">
                  <a:solidFill>
                    <a:schemeClr val="bg1"/>
                  </a:solidFill>
                  <a:latin typeface="Helvetica Neue" charset="0"/>
                  <a:ea typeface="Helvetica Neue" charset="0"/>
                  <a:cs typeface="Helvetica Neue" charset="0"/>
                </a:rPr>
                <a:t>The Fermilab Test </a:t>
              </a:r>
              <a:r>
                <a:rPr lang="en-US" sz="4000" dirty="0">
                  <a:solidFill>
                    <a:schemeClr val="bg1"/>
                  </a:solidFill>
                  <a:latin typeface="Helvetica Neue" charset="0"/>
                  <a:ea typeface="Helvetica Neue" charset="0"/>
                  <a:cs typeface="Helvetica Neue" charset="0"/>
                </a:rPr>
                <a:t>B</a:t>
              </a:r>
              <a:r>
                <a:rPr lang="en-US" sz="4000" dirty="0" smtClean="0">
                  <a:solidFill>
                    <a:schemeClr val="bg1"/>
                  </a:solidFill>
                  <a:latin typeface="Helvetica Neue" charset="0"/>
                  <a:ea typeface="Helvetica Neue" charset="0"/>
                  <a:cs typeface="Helvetica Neue" charset="0"/>
                </a:rPr>
                <a:t>eam Facility is an environment where </a:t>
              </a:r>
              <a:r>
                <a:rPr lang="en-US" sz="4000" i="1" dirty="0" smtClean="0">
                  <a:solidFill>
                    <a:schemeClr val="bg1"/>
                  </a:solidFill>
                  <a:latin typeface="Helvetica Neue" charset="0"/>
                  <a:ea typeface="Helvetica Neue" charset="0"/>
                  <a:cs typeface="Helvetica Neue" charset="0"/>
                </a:rPr>
                <a:t>otsdaq</a:t>
              </a:r>
              <a:r>
                <a:rPr lang="en-US" sz="4000" dirty="0" smtClean="0">
                  <a:solidFill>
                    <a:schemeClr val="bg1"/>
                  </a:solidFill>
                  <a:latin typeface="Helvetica Neue" charset="0"/>
                  <a:ea typeface="Helvetica Neue" charset="0"/>
                  <a:cs typeface="Helvetica Neue" charset="0"/>
                </a:rPr>
                <a:t> is effective, since test beam users face particular challenges</a:t>
              </a:r>
            </a:p>
          </p:txBody>
        </p:sp>
        <p:sp>
          <p:nvSpPr>
            <p:cNvPr id="67" name="TextBox 66"/>
            <p:cNvSpPr txBox="1"/>
            <p:nvPr/>
          </p:nvSpPr>
          <p:spPr>
            <a:xfrm>
              <a:off x="22662239" y="9991312"/>
              <a:ext cx="15094860" cy="3935731"/>
            </a:xfrm>
            <a:prstGeom prst="rect">
              <a:avLst/>
            </a:prstGeom>
            <a:noFill/>
          </p:spPr>
          <p:txBody>
            <a:bodyPr wrap="square" rtlCol="0">
              <a:spAutoFit/>
            </a:bodyPr>
            <a:lstStyle/>
            <a:p>
              <a:pPr marL="571500" indent="-571500" algn="just">
                <a:buFont typeface="Arial" charset="0"/>
                <a:buChar char="•"/>
              </a:pPr>
              <a:r>
                <a:rPr lang="en-US" sz="4100" dirty="0" smtClean="0">
                  <a:latin typeface="Helvetica Neue" charset="0"/>
                  <a:ea typeface="Helvetica Neue" charset="0"/>
                  <a:cs typeface="Helvetica Neue" charset="0"/>
                </a:rPr>
                <a:t>Users have only 1-3 weeks to accomplish their project goals</a:t>
              </a:r>
              <a:endParaRPr lang="en-US" sz="4100" dirty="0" smtClean="0">
                <a:latin typeface="Helvetica Neue" charset="0"/>
                <a:ea typeface="Helvetica Neue" charset="0"/>
                <a:cs typeface="Helvetica Neue" charset="0"/>
              </a:endParaRPr>
            </a:p>
            <a:p>
              <a:pPr marL="571500" indent="-571500" algn="just">
                <a:buFont typeface="Arial" charset="0"/>
                <a:buChar char="•"/>
              </a:pPr>
              <a:r>
                <a:rPr lang="en-US" sz="4100" dirty="0" smtClean="0">
                  <a:latin typeface="Helvetica Neue" charset="0"/>
                  <a:ea typeface="Helvetica Neue" charset="0"/>
                  <a:cs typeface="Helvetica Neue" charset="0"/>
                </a:rPr>
                <a:t>Experts may not be available or may only be available remotely</a:t>
              </a:r>
            </a:p>
            <a:p>
              <a:pPr marL="571500" indent="-571500" algn="just">
                <a:buFont typeface="Arial" charset="0"/>
                <a:buChar char="•"/>
              </a:pPr>
              <a:r>
                <a:rPr lang="en-US" sz="4100" dirty="0" smtClean="0">
                  <a:latin typeface="Helvetica Neue" charset="0"/>
                  <a:ea typeface="Helvetica Neue" charset="0"/>
                  <a:cs typeface="Helvetica Neue" charset="0"/>
                </a:rPr>
                <a:t>Typically only a few members of a project are on shift at the test beam at a given time, so personnel availability is limited</a:t>
              </a:r>
              <a:endParaRPr lang="en-US" sz="4100" dirty="0">
                <a:latin typeface="Helvetica Neue" charset="0"/>
                <a:ea typeface="Helvetica Neue" charset="0"/>
                <a:cs typeface="Helvetica Neue" charset="0"/>
              </a:endParaRPr>
            </a:p>
          </p:txBody>
        </p:sp>
        <p:sp>
          <p:nvSpPr>
            <p:cNvPr id="70" name="TextBox 69"/>
            <p:cNvSpPr txBox="1"/>
            <p:nvPr/>
          </p:nvSpPr>
          <p:spPr>
            <a:xfrm>
              <a:off x="22662239" y="16098604"/>
              <a:ext cx="15815892" cy="4919665"/>
            </a:xfrm>
            <a:prstGeom prst="rect">
              <a:avLst/>
            </a:prstGeom>
            <a:noFill/>
          </p:spPr>
          <p:txBody>
            <a:bodyPr wrap="square" rtlCol="0">
              <a:spAutoFit/>
            </a:bodyPr>
            <a:lstStyle/>
            <a:p>
              <a:pPr marL="571500" indent="-571500" algn="just">
                <a:buFont typeface="Arial" charset="0"/>
                <a:buChar char="•"/>
              </a:pPr>
              <a:r>
                <a:rPr lang="en-US" sz="4100" i="1" dirty="0" smtClean="0">
                  <a:latin typeface="Helvetica Neue" charset="0"/>
                  <a:ea typeface="Helvetica Neue" charset="0"/>
                  <a:cs typeface="Helvetica Neue" charset="0"/>
                </a:rPr>
                <a:t>otsdaq </a:t>
              </a:r>
              <a:r>
                <a:rPr lang="en-US" sz="4100" dirty="0" smtClean="0">
                  <a:latin typeface="Helvetica Neue" charset="0"/>
                  <a:ea typeface="Helvetica Neue" charset="0"/>
                  <a:cs typeface="Helvetica Neue" charset="0"/>
                </a:rPr>
                <a:t>saves precious time by allowing users to validate the functionality of their interface </a:t>
              </a:r>
              <a:r>
                <a:rPr lang="en-US" sz="4100" i="1" dirty="0" smtClean="0">
                  <a:latin typeface="Helvetica Neue" charset="0"/>
                  <a:ea typeface="Helvetica Neue" charset="0"/>
                  <a:cs typeface="Helvetica Neue" charset="0"/>
                </a:rPr>
                <a:t>prior</a:t>
              </a:r>
              <a:r>
                <a:rPr lang="en-US" sz="4100" dirty="0" smtClean="0">
                  <a:latin typeface="Helvetica Neue" charset="0"/>
                  <a:ea typeface="Helvetica Neue" charset="0"/>
                  <a:cs typeface="Helvetica Neue" charset="0"/>
                </a:rPr>
                <a:t> to the test beam via a </a:t>
              </a:r>
              <a:r>
                <a:rPr lang="en-US" sz="4100" b="1" dirty="0" smtClean="0">
                  <a:latin typeface="Helvetica Neue" charset="0"/>
                  <a:ea typeface="Helvetica Neue" charset="0"/>
                  <a:cs typeface="Helvetica Neue" charset="0"/>
                </a:rPr>
                <a:t>generic</a:t>
              </a:r>
              <a:r>
                <a:rPr lang="en-US" sz="4100" dirty="0" smtClean="0">
                  <a:latin typeface="Helvetica Neue" charset="0"/>
                  <a:ea typeface="Helvetica Neue" charset="0"/>
                  <a:cs typeface="Helvetica Neue" charset="0"/>
                </a:rPr>
                <a:t> </a:t>
              </a:r>
              <a:r>
                <a:rPr lang="en-US" sz="4100" b="1" dirty="0" smtClean="0">
                  <a:latin typeface="Helvetica Neue" charset="0"/>
                  <a:ea typeface="Helvetica Neue" charset="0"/>
                  <a:cs typeface="Helvetica Neue" charset="0"/>
                </a:rPr>
                <a:t>hardware emulator</a:t>
              </a:r>
              <a:endParaRPr lang="en-US" sz="4100" b="1" i="1" dirty="0" smtClean="0">
                <a:latin typeface="Helvetica Neue" charset="0"/>
                <a:ea typeface="Helvetica Neue" charset="0"/>
                <a:cs typeface="Helvetica Neue" charset="0"/>
              </a:endParaRPr>
            </a:p>
            <a:p>
              <a:pPr marL="571500" indent="-571500" algn="just">
                <a:buFont typeface="Arial" charset="0"/>
                <a:buChar char="•"/>
              </a:pPr>
              <a:r>
                <a:rPr lang="en-US" sz="4100" dirty="0" smtClean="0">
                  <a:latin typeface="Helvetica Neue" charset="0"/>
                  <a:ea typeface="Helvetica Neue" charset="0"/>
                  <a:cs typeface="Helvetica Neue" charset="0"/>
                </a:rPr>
                <a:t>Collaborative features like </a:t>
              </a:r>
              <a:r>
                <a:rPr lang="en-US" sz="4100" b="1" dirty="0" smtClean="0">
                  <a:latin typeface="Helvetica Neue" charset="0"/>
                  <a:ea typeface="Helvetica Neue" charset="0"/>
                  <a:cs typeface="Helvetica Neue" charset="0"/>
                </a:rPr>
                <a:t>chat</a:t>
              </a:r>
              <a:r>
                <a:rPr lang="en-US" sz="4100" dirty="0" smtClean="0">
                  <a:latin typeface="Helvetica Neue" charset="0"/>
                  <a:ea typeface="Helvetica Neue" charset="0"/>
                  <a:cs typeface="Helvetica Neue" charset="0"/>
                </a:rPr>
                <a:t>, </a:t>
              </a:r>
              <a:r>
                <a:rPr lang="en-US" sz="4100" b="1" dirty="0" smtClean="0">
                  <a:latin typeface="Helvetica Neue" charset="0"/>
                  <a:ea typeface="Helvetica Neue" charset="0"/>
                  <a:cs typeface="Helvetica Neue" charset="0"/>
                </a:rPr>
                <a:t>logbook</a:t>
              </a:r>
              <a:r>
                <a:rPr lang="en-US" sz="4100" dirty="0" smtClean="0">
                  <a:latin typeface="Helvetica Neue" charset="0"/>
                  <a:ea typeface="Helvetica Neue" charset="0"/>
                  <a:cs typeface="Helvetica Neue" charset="0"/>
                </a:rPr>
                <a:t>, and </a:t>
              </a:r>
              <a:r>
                <a:rPr lang="en-US" sz="4100" b="1" dirty="0" smtClean="0">
                  <a:latin typeface="Helvetica Neue" charset="0"/>
                  <a:ea typeface="Helvetica Neue" charset="0"/>
                  <a:cs typeface="Helvetica Neue" charset="0"/>
                </a:rPr>
                <a:t>user accounts </a:t>
              </a:r>
              <a:r>
                <a:rPr lang="en-US" sz="4100" dirty="0" smtClean="0">
                  <a:latin typeface="Helvetica Neue" charset="0"/>
                  <a:ea typeface="Helvetica Neue" charset="0"/>
                  <a:cs typeface="Helvetica Neue" charset="0"/>
                </a:rPr>
                <a:t>in the </a:t>
              </a:r>
              <a:r>
                <a:rPr lang="en-US" sz="4100" i="1" dirty="0" smtClean="0">
                  <a:latin typeface="Helvetica Neue" charset="0"/>
                  <a:ea typeface="Helvetica Neue" charset="0"/>
                  <a:cs typeface="Helvetica Neue" charset="0"/>
                </a:rPr>
                <a:t>otsdaq </a:t>
              </a:r>
              <a:r>
                <a:rPr lang="en-US" sz="4100" dirty="0" smtClean="0">
                  <a:latin typeface="Helvetica Neue" charset="0"/>
                  <a:ea typeface="Helvetica Neue" charset="0"/>
                  <a:cs typeface="Helvetica Neue" charset="0"/>
                </a:rPr>
                <a:t>web interface allow remote users to communicate effectively</a:t>
              </a:r>
              <a:endParaRPr lang="en-US" sz="4100" dirty="0" smtClean="0">
                <a:latin typeface="Helvetica Neue" charset="0"/>
                <a:ea typeface="Helvetica Neue" charset="0"/>
                <a:cs typeface="Helvetica Neue" charset="0"/>
              </a:endParaRPr>
            </a:p>
            <a:p>
              <a:pPr marL="571500" indent="-571500" algn="just">
                <a:buFont typeface="Arial" charset="0"/>
                <a:buChar char="•"/>
              </a:pPr>
              <a:r>
                <a:rPr lang="en-US" sz="4100" i="1" dirty="0" smtClean="0">
                  <a:latin typeface="Helvetica Neue" charset="0"/>
                  <a:ea typeface="Helvetica Neue" charset="0"/>
                  <a:cs typeface="Helvetica Neue" charset="0"/>
                </a:rPr>
                <a:t>otsdaq </a:t>
              </a:r>
              <a:r>
                <a:rPr lang="en-US" sz="4100" dirty="0" smtClean="0">
                  <a:latin typeface="Helvetica Neue" charset="0"/>
                  <a:ea typeface="Helvetica Neue" charset="0"/>
                  <a:cs typeface="Helvetica Neue" charset="0"/>
                </a:rPr>
                <a:t>developers are available as a resource to help ensure functionality of a project’s specific DAQ solution at the Fermilab Test Beam Facility</a:t>
              </a:r>
              <a:endParaRPr lang="en-US" sz="4100" i="1" dirty="0">
                <a:latin typeface="Helvetica Neue" charset="0"/>
                <a:ea typeface="Helvetica Neue" charset="0"/>
                <a:cs typeface="Helvetica Neue" charset="0"/>
              </a:endParaRPr>
            </a:p>
          </p:txBody>
        </p:sp>
      </p:grpSp>
      <p:sp>
        <p:nvSpPr>
          <p:cNvPr id="16" name="TextBox 15"/>
          <p:cNvSpPr txBox="1"/>
          <p:nvPr/>
        </p:nvSpPr>
        <p:spPr>
          <a:xfrm>
            <a:off x="15472121" y="6722681"/>
            <a:ext cx="9836238" cy="17373987"/>
          </a:xfrm>
          <a:prstGeom prst="rect">
            <a:avLst/>
          </a:prstGeom>
          <a:noFill/>
        </p:spPr>
        <p:txBody>
          <a:bodyPr wrap="square" rtlCol="0">
            <a:spAutoFit/>
          </a:bodyPr>
          <a:lstStyle/>
          <a:p>
            <a:pPr algn="ctr"/>
            <a:r>
              <a:rPr lang="en-US" sz="3800" b="1" dirty="0" smtClean="0">
                <a:latin typeface="Helvetica Neue" charset="0"/>
                <a:ea typeface="Helvetica Neue" charset="0"/>
                <a:cs typeface="Helvetica Neue" charset="0"/>
              </a:rPr>
              <a:t>Abstract</a:t>
            </a:r>
          </a:p>
          <a:p>
            <a:pPr algn="just"/>
            <a:r>
              <a:rPr lang="en-US" sz="3500" dirty="0" smtClean="0">
                <a:latin typeface="Helvetica Neue" charset="0"/>
                <a:ea typeface="Helvetica Neue" charset="0"/>
                <a:cs typeface="Helvetica Neue" charset="0"/>
              </a:rPr>
              <a:t>The Real-time Systems Engineering Department of the Scientific Computing Division at the Fermi National Accelerator Laboratory is in the process of integrating the instrumentation of the Fermilab Test Beam Facility into a common framework. Using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 (Off-the-Shelf Data Acquisition System), a highly-scalable flexible data acquisition system, facility instrumentation, (such as scintillator coincidence logic, wire chambers, Cherenkov detectors and the precision silicon tracking telescopes) could be connected using an Internet of Things style architecture united by the software framework provided by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 An open source library of configurable firmware blocks are provided as part of </a:t>
            </a:r>
            <a:r>
              <a:rPr lang="en-US" sz="3500" i="1" dirty="0" smtClean="0">
                <a:latin typeface="Helvetica Neue" charset="0"/>
                <a:ea typeface="Helvetica Neue" charset="0"/>
                <a:cs typeface="Helvetica Neue" charset="0"/>
              </a:rPr>
              <a:t>otsdaq </a:t>
            </a:r>
            <a:r>
              <a:rPr lang="en-US" sz="3500" dirty="0" smtClean="0">
                <a:latin typeface="Helvetica Neue" charset="0"/>
                <a:ea typeface="Helvetica Neue" charset="0"/>
                <a:cs typeface="Helvetica Neue" charset="0"/>
              </a:rPr>
              <a:t>to facilitate development with hardware, and the library can be contributed to by the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 user community. </a:t>
            </a:r>
            <a:r>
              <a:rPr lang="en-US" sz="3500" i="1" dirty="0" smtClean="0">
                <a:latin typeface="Helvetica Neue" charset="0"/>
                <a:ea typeface="Helvetica Neue" charset="0"/>
                <a:cs typeface="Helvetica Neue" charset="0"/>
              </a:rPr>
              <a:t>otsdaq </a:t>
            </a:r>
            <a:r>
              <a:rPr lang="en-US" sz="3500" dirty="0" smtClean="0">
                <a:latin typeface="Helvetica Neue" charset="0"/>
                <a:ea typeface="Helvetica Neue" charset="0"/>
                <a:cs typeface="Helvetica Neue" charset="0"/>
              </a:rPr>
              <a:t>offers a platform-independent graphical user interface implemented with HTML5 and JavaScript which can be simultaneously accessed by multiple users through a web browser on any device. User interfaces for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 are built on top of XDAQ, a generic data acquisition framework developed for the CMS experiment, and the data transfer and online analysis are based on </a:t>
            </a:r>
            <a:r>
              <a:rPr lang="en-US" sz="3500" i="1" dirty="0" smtClean="0">
                <a:latin typeface="Helvetica Neue" charset="0"/>
                <a:ea typeface="Helvetica Neue" charset="0"/>
                <a:cs typeface="Helvetica Neue" charset="0"/>
              </a:rPr>
              <a:t>artdaq</a:t>
            </a:r>
            <a:r>
              <a:rPr lang="en-US" sz="3500" dirty="0" smtClean="0">
                <a:latin typeface="Helvetica Neue" charset="0"/>
                <a:ea typeface="Helvetica Neue" charset="0"/>
                <a:cs typeface="Helvetica Neue" charset="0"/>
              </a:rPr>
              <a:t>, a data acquisition toolkit developed at Fermilab. This paper will discuss results from the initial integration of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 into the Fermilab Test Beam Facility highlighting the flexibility and scalability of </a:t>
            </a:r>
            <a:r>
              <a:rPr lang="en-US" sz="3500" i="1" dirty="0" smtClean="0">
                <a:latin typeface="Helvetica Neue" charset="0"/>
                <a:ea typeface="Helvetica Neue" charset="0"/>
                <a:cs typeface="Helvetica Neue" charset="0"/>
              </a:rPr>
              <a:t>otsdaq</a:t>
            </a:r>
            <a:r>
              <a:rPr lang="en-US" sz="3500" dirty="0" smtClean="0">
                <a:latin typeface="Helvetica Neue" charset="0"/>
                <a:ea typeface="Helvetica Neue" charset="0"/>
                <a:cs typeface="Helvetica Neue" charset="0"/>
              </a:rPr>
              <a:t>.</a:t>
            </a:r>
            <a:endParaRPr lang="en-US" sz="3500" dirty="0">
              <a:latin typeface="Helvetica Neue" charset="0"/>
              <a:ea typeface="Helvetica Neue" charset="0"/>
              <a:cs typeface="Helvetica Neue" charset="0"/>
            </a:endParaRPr>
          </a:p>
        </p:txBody>
      </p:sp>
      <p:pic>
        <p:nvPicPr>
          <p:cNvPr id="29" name="Picture 28"/>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16010360" y="27376326"/>
            <a:ext cx="11834007" cy="7899829"/>
          </a:xfrm>
          <a:prstGeom prst="rect">
            <a:avLst/>
          </a:prstGeom>
        </p:spPr>
      </p:pic>
      <p:grpSp>
        <p:nvGrpSpPr>
          <p:cNvPr id="30" name="Group 29"/>
          <p:cNvGrpSpPr/>
          <p:nvPr/>
        </p:nvGrpSpPr>
        <p:grpSpPr>
          <a:xfrm>
            <a:off x="20758859" y="24083380"/>
            <a:ext cx="19429256" cy="2607146"/>
            <a:chOff x="1027407" y="24386334"/>
            <a:chExt cx="19429256" cy="2607146"/>
          </a:xfrm>
        </p:grpSpPr>
        <p:sp>
          <p:nvSpPr>
            <p:cNvPr id="63" name="TextBox 62"/>
            <p:cNvSpPr txBox="1"/>
            <p:nvPr/>
          </p:nvSpPr>
          <p:spPr>
            <a:xfrm>
              <a:off x="1027407" y="24386334"/>
              <a:ext cx="19429256" cy="1092607"/>
            </a:xfrm>
            <a:prstGeom prst="rect">
              <a:avLst/>
            </a:prstGeom>
            <a:noFill/>
          </p:spPr>
          <p:txBody>
            <a:bodyPr wrap="square" rtlCol="0">
              <a:spAutoFit/>
            </a:bodyPr>
            <a:lstStyle/>
            <a:p>
              <a:pPr algn="ctr"/>
              <a:r>
                <a:rPr lang="en-US" sz="6500" b="1" dirty="0" smtClean="0">
                  <a:latin typeface="Helvetica Neue" charset="0"/>
                  <a:ea typeface="Helvetica Neue" charset="0"/>
                  <a:cs typeface="Helvetica Neue" charset="0"/>
                </a:rPr>
                <a:t>Integrating </a:t>
              </a:r>
              <a:r>
                <a:rPr lang="en-US" sz="6500" b="1" i="1" dirty="0" smtClean="0">
                  <a:latin typeface="Helvetica Neue" charset="0"/>
                  <a:ea typeface="Helvetica Neue" charset="0"/>
                  <a:cs typeface="Helvetica Neue" charset="0"/>
                </a:rPr>
                <a:t>otsdaq</a:t>
              </a:r>
              <a:r>
                <a:rPr lang="en-US" sz="6500" b="1" dirty="0" smtClean="0">
                  <a:latin typeface="Helvetica Neue" charset="0"/>
                  <a:ea typeface="Helvetica Neue" charset="0"/>
                  <a:cs typeface="Helvetica Neue" charset="0"/>
                </a:rPr>
                <a:t> at the test beam</a:t>
              </a:r>
              <a:endParaRPr lang="en-US" sz="6500" b="1" dirty="0">
                <a:latin typeface="Helvetica Neue" charset="0"/>
                <a:ea typeface="Helvetica Neue" charset="0"/>
                <a:cs typeface="Helvetica Neue" charset="0"/>
              </a:endParaRPr>
            </a:p>
          </p:txBody>
        </p:sp>
        <p:sp>
          <p:nvSpPr>
            <p:cNvPr id="80" name="TextBox 79"/>
            <p:cNvSpPr txBox="1"/>
            <p:nvPr/>
          </p:nvSpPr>
          <p:spPr>
            <a:xfrm>
              <a:off x="2678921" y="25362264"/>
              <a:ext cx="16126228" cy="1631216"/>
            </a:xfrm>
            <a:prstGeom prst="rect">
              <a:avLst/>
            </a:prstGeom>
            <a:noFill/>
          </p:spPr>
          <p:txBody>
            <a:bodyPr wrap="square" rtlCol="0">
              <a:spAutoFit/>
            </a:bodyPr>
            <a:lstStyle/>
            <a:p>
              <a:r>
                <a:rPr lang="en-US" sz="5000" i="1" dirty="0" smtClean="0">
                  <a:latin typeface="Helvetica Neue" charset="0"/>
                  <a:ea typeface="Helvetica Neue" charset="0"/>
                  <a:cs typeface="Helvetica Neue" charset="0"/>
                </a:rPr>
                <a:t>otsdaq </a:t>
              </a:r>
              <a:r>
                <a:rPr lang="en-US" sz="5000" dirty="0" smtClean="0">
                  <a:latin typeface="Helvetica Neue" charset="0"/>
                  <a:ea typeface="Helvetica Neue" charset="0"/>
                  <a:cs typeface="Helvetica Neue" charset="0"/>
                </a:rPr>
                <a:t>is now used for readout and control of the FTBF silicon strip high resolution particle tracking telescope.</a:t>
              </a:r>
              <a:endParaRPr lang="en-US" sz="5000" i="1" dirty="0" smtClean="0">
                <a:latin typeface="Helvetica Neue" charset="0"/>
                <a:ea typeface="Helvetica Neue" charset="0"/>
                <a:cs typeface="Helvetica Neue" charset="0"/>
              </a:endParaRPr>
            </a:p>
          </p:txBody>
        </p:sp>
      </p:grpSp>
      <p:sp>
        <p:nvSpPr>
          <p:cNvPr id="32" name="TextBox 31"/>
          <p:cNvSpPr txBox="1"/>
          <p:nvPr/>
        </p:nvSpPr>
        <p:spPr>
          <a:xfrm>
            <a:off x="18089613" y="35394801"/>
            <a:ext cx="7675499" cy="677108"/>
          </a:xfrm>
          <a:prstGeom prst="rect">
            <a:avLst/>
          </a:prstGeom>
          <a:noFill/>
        </p:spPr>
        <p:txBody>
          <a:bodyPr wrap="none" rtlCol="0">
            <a:spAutoFit/>
          </a:bodyPr>
          <a:lstStyle/>
          <a:p>
            <a:r>
              <a:rPr lang="en-US" sz="3800" i="1" dirty="0" smtClean="0">
                <a:latin typeface="Helvetica Neue" charset="0"/>
                <a:ea typeface="Helvetica Neue" charset="0"/>
                <a:cs typeface="Helvetica Neue" charset="0"/>
              </a:rPr>
              <a:t>The silicon strip telescope at FTBF</a:t>
            </a:r>
            <a:endParaRPr lang="en-US" sz="3800" i="1" dirty="0">
              <a:latin typeface="Helvetica Neue" charset="0"/>
              <a:ea typeface="Helvetica Neue" charset="0"/>
              <a:cs typeface="Helvetica Neue" charset="0"/>
            </a:endParaRPr>
          </a:p>
        </p:txBody>
      </p:sp>
      <p:sp>
        <p:nvSpPr>
          <p:cNvPr id="81" name="TextBox 80"/>
          <p:cNvSpPr txBox="1"/>
          <p:nvPr/>
        </p:nvSpPr>
        <p:spPr>
          <a:xfrm>
            <a:off x="28178508" y="35806976"/>
            <a:ext cx="11042638" cy="677108"/>
          </a:xfrm>
          <a:prstGeom prst="rect">
            <a:avLst/>
          </a:prstGeom>
          <a:noFill/>
        </p:spPr>
        <p:txBody>
          <a:bodyPr wrap="none" rtlCol="0">
            <a:spAutoFit/>
          </a:bodyPr>
          <a:lstStyle/>
          <a:p>
            <a:r>
              <a:rPr lang="en-US" sz="3800" i="1" dirty="0" smtClean="0">
                <a:latin typeface="Helvetica Neue" charset="0"/>
                <a:ea typeface="Helvetica Neue" charset="0"/>
                <a:cs typeface="Helvetica Neue" charset="0"/>
              </a:rPr>
              <a:t>Real-time jsROOT visualization of the beam profile</a:t>
            </a:r>
            <a:endParaRPr lang="en-US" sz="3800" i="1" dirty="0">
              <a:latin typeface="Helvetica Neue" charset="0"/>
              <a:ea typeface="Helvetica Neue" charset="0"/>
              <a:cs typeface="Helvetica Neue" charset="0"/>
            </a:endParaRPr>
          </a:p>
        </p:txBody>
      </p:sp>
    </p:spTree>
    <p:extLst>
      <p:ext uri="{BB962C8B-B14F-4D97-AF65-F5344CB8AC3E}">
        <p14:creationId xmlns:p14="http://schemas.microsoft.com/office/powerpoint/2010/main" val="1567199324"/>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1784</TotalTime>
  <Words>366</Words>
  <Application>Microsoft Macintosh PowerPoint</Application>
  <PresentationFormat>Custom</PresentationFormat>
  <Paragraphs>30</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Calibri Light</vt:lpstr>
      <vt:lpstr>Helvetica Neue</vt:lpstr>
      <vt:lpstr>Arial</vt:lpstr>
      <vt:lpstr>Calibri</vt:lpstr>
      <vt:lpstr>Office Theme</vt:lpstr>
      <vt:lpstr>PowerPoint Presentation</vt:lpstr>
    </vt:vector>
  </TitlesOfParts>
  <Company/>
  <LinksUpToDate>false</LinksUpToDate>
  <SharedDoc>false</SharedDoc>
  <HyperlinksChanged>false</HyperlinksChanged>
  <AppVersion>15.0024</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Hansen, Preston I</dc:creator>
  <cp:lastModifiedBy>Hansen, Preston I</cp:lastModifiedBy>
  <cp:revision>78</cp:revision>
  <cp:lastPrinted>2016-07-28T22:37:49Z</cp:lastPrinted>
  <dcterms:created xsi:type="dcterms:W3CDTF">2016-07-26T16:23:52Z</dcterms:created>
  <dcterms:modified xsi:type="dcterms:W3CDTF">2016-07-29T14:54:59Z</dcterms:modified>
</cp:coreProperties>
</file>

<file path=docProps/thumbnail.jpeg>
</file>